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9144000" cy="5143500" type="screen16x9"/>
  <p:notesSz cx="5143500" cy="9144000"/>
  <p:defaultTextStyle>
    <a:defPPr>
      <a:defRPr lang="es-PE"/>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82F064-539C-9703-A7FD-B3D5B7518DB1}">
  <a:tblStyle styleId="{7382F064-539C-9703-A7FD-B3D5B7518DB1}" styleName="Estilo medio 2 - Énfasis 1">
    <a:wholeTbl>
      <a:tcTxStyle>
        <a:fontRef idx="minor">
          <a:prstClr val="black"/>
        </a:fontRef>
        <a:schemeClr val="dk1"/>
      </a:tcTxStyle>
      <a:tcStyle>
        <a:tcBdr>
          <a:left>
            <a:ln w="12700">
              <a:solidFill>
                <a:schemeClr val="lt1"/>
              </a:solidFill>
            </a:ln>
          </a:left>
          <a:right>
            <a:ln w="12700">
              <a:solidFill>
                <a:schemeClr val="lt1"/>
              </a:solidFill>
            </a:ln>
          </a:right>
          <a:top>
            <a:ln w="12700">
              <a:solidFill>
                <a:schemeClr val="lt1"/>
              </a:solidFill>
            </a:ln>
          </a:top>
          <a:bottom>
            <a:ln w="12700">
              <a:solidFill>
                <a:schemeClr val="lt1"/>
              </a:solidFill>
            </a:ln>
          </a:bottom>
          <a:insideH>
            <a:ln w="12700">
              <a:solidFill>
                <a:schemeClr val="lt1"/>
              </a:solidFill>
            </a:ln>
          </a:insideH>
          <a:insideV>
            <a:ln w="12700">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fill>
          <a:solidFill>
            <a:schemeClr val="accent1">
              <a:tint val="40000"/>
            </a:schemeClr>
          </a:solidFill>
        </a:fill>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a:solidFill>
                <a:schemeClr val="lt1"/>
              </a:solidFill>
            </a:ln>
          </a:top>
        </a:tcBdr>
        <a:fill>
          <a:solidFill>
            <a:schemeClr val="accent1"/>
          </a:solidFill>
        </a:fill>
      </a:tcStyle>
    </a:lastRow>
    <a:seCell>
      <a:tcStyle>
        <a:tcBdr/>
      </a:tcStyle>
    </a:seCell>
    <a:swCell>
      <a:tcStyle>
        <a:tcBdr/>
      </a:tcStyle>
    </a:swCell>
    <a:firstRow>
      <a:tcTxStyle b="on">
        <a:fontRef idx="minor">
          <a:prstClr val="black"/>
        </a:fontRef>
        <a:schemeClr val="lt1"/>
      </a:tcTxStyle>
      <a:tcStyle>
        <a:tcBdr>
          <a:bottom>
            <a:ln w="38100">
              <a:solidFill>
                <a:schemeClr val="lt1"/>
              </a:solidFill>
            </a:ln>
          </a:bottom>
        </a:tcBdr>
        <a:fill>
          <a:solidFill>
            <a:schemeClr val="accent1"/>
          </a:solidFill>
        </a:fill>
      </a:tcStyle>
    </a:firstRow>
    <a:neCell>
      <a:tcStyle>
        <a:tcBdr/>
      </a:tcStyle>
    </a:neCell>
    <a:nwCell>
      <a:tcStyle>
        <a:tcBdr/>
      </a:tcStyle>
    </a:nwCell>
  </a:tblStyle>
  <a:tblStyle styleId="{80DCA5AB-F105-47A5-E05E-BCC8C557BA43}" styleName="Table_0">
    <a:wholeTbl>
      <a:tcTxStyle>
        <a:srgbClr val="000000"/>
      </a:tcTxStyle>
      <a:tcStyle>
        <a:tcBdr>
          <a:left>
            <a:ln w="12700">
              <a:noFill/>
            </a:ln>
          </a:left>
          <a:right>
            <a:ln w="12700">
              <a:noFill/>
            </a:ln>
          </a:right>
          <a:top>
            <a:ln w="12700">
              <a:noFill/>
            </a:ln>
          </a:top>
          <a:bottom>
            <a:ln w="12700">
              <a:noFill/>
            </a:ln>
          </a:bottom>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88" autoAdjust="0"/>
    <p:restoredTop sz="96015" autoAdjust="0"/>
  </p:normalViewPr>
  <p:slideViewPr>
    <p:cSldViewPr>
      <p:cViewPr varScale="1">
        <p:scale>
          <a:sx n="128" d="100"/>
          <a:sy n="128" d="100"/>
        </p:scale>
        <p:origin x="197" y="86"/>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de título">
    <p:spTree>
      <p:nvGrpSpPr>
        <p:cNvPr id="1" name=""/>
        <p:cNvGrpSpPr/>
        <p:nvPr/>
      </p:nvGrpSpPr>
      <p:grpSpPr bwMode="auto">
        <a:xfrm>
          <a:off x="0" y="0"/>
          <a:ext cx="0" cy="0"/>
          <a:chOff x="0" y="0"/>
          <a:chExt cx="0" cy="0"/>
        </a:xfrm>
      </p:grpSpPr>
      <p:pic>
        <p:nvPicPr>
          <p:cNvPr id="4" name="Google Shape;16;p3"/>
          <p:cNvPicPr/>
          <p:nvPr/>
        </p:nvPicPr>
        <p:blipFill>
          <a:blip r:embed="rId2"/>
          <a:stretch/>
        </p:blipFill>
        <p:spPr bwMode="auto">
          <a:xfrm>
            <a:off x="1" y="-769"/>
            <a:ext cx="9143999" cy="5145023"/>
          </a:xfrm>
          <a:prstGeom prst="rect">
            <a:avLst/>
          </a:prstGeom>
          <a:noFill/>
          <a:ln>
            <a:noFill/>
          </a:ln>
        </p:spPr>
      </p:pic>
      <p:sp>
        <p:nvSpPr>
          <p:cNvPr id="5" name="Título 1"/>
          <p:cNvSpPr>
            <a:spLocks noGrp="1"/>
          </p:cNvSpPr>
          <p:nvPr>
            <p:ph type="ctrTitle"/>
          </p:nvPr>
        </p:nvSpPr>
        <p:spPr bwMode="auto">
          <a:xfrm>
            <a:off x="164727" y="592547"/>
            <a:ext cx="4313144" cy="1790700"/>
          </a:xfrm>
        </p:spPr>
        <p:txBody>
          <a:bodyPr anchor="b">
            <a:normAutofit/>
          </a:bodyPr>
          <a:lstStyle>
            <a:lvl1pPr algn="l">
              <a:defRPr sz="4050"/>
            </a:lvl1pPr>
          </a:lstStyle>
          <a:p>
            <a:pPr>
              <a:defRPr/>
            </a:pPr>
            <a:r>
              <a:rPr lang="es-ES"/>
              <a:t>Haga clic para modificar el estilo de título del patrón</a:t>
            </a:r>
            <a:endParaRPr lang="es-PE"/>
          </a:p>
        </p:txBody>
      </p:sp>
      <p:sp>
        <p:nvSpPr>
          <p:cNvPr id="6" name="Subtítulo 2"/>
          <p:cNvSpPr>
            <a:spLocks noGrp="1"/>
          </p:cNvSpPr>
          <p:nvPr>
            <p:ph type="subTitle" idx="1" hasCustomPrompt="1"/>
          </p:nvPr>
        </p:nvSpPr>
        <p:spPr bwMode="auto">
          <a:xfrm>
            <a:off x="235324" y="2827733"/>
            <a:ext cx="3405467" cy="1448432"/>
          </a:xfrm>
        </p:spPr>
        <p:txBody>
          <a:bodyPr/>
          <a:lstStyle>
            <a:lvl1pPr marL="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a:defRPr/>
            </a:pPr>
            <a:r>
              <a:rPr lang="es-ES"/>
              <a:t>Haga clic para modificar el estilo de subtítulo del patrón</a:t>
            </a:r>
            <a:endParaRPr lang="es-PE"/>
          </a:p>
        </p:txBody>
      </p:sp>
      <p:sp>
        <p:nvSpPr>
          <p:cNvPr id="7" name="Marcador de fecha 3"/>
          <p:cNvSpPr>
            <a:spLocks noGrp="1"/>
          </p:cNvSpPr>
          <p:nvPr>
            <p:ph type="dt" sz="half" idx="10"/>
          </p:nvPr>
        </p:nvSpPr>
        <p:spPr bwMode="auto"/>
        <p:txBody>
          <a:bodyPr/>
          <a:lstStyle/>
          <a:p>
            <a:pPr>
              <a:defRPr/>
            </a:pPr>
            <a:fld id="{BD6E246E-3CA8-4B11-9CEF-5A7ECF4B3382}" type="datetimeFigureOut">
              <a:rPr lang="es-PE"/>
              <a:t>23/08/2022</a:t>
            </a:fld>
            <a:endParaRPr lang="es-PE"/>
          </a:p>
        </p:txBody>
      </p:sp>
      <p:sp>
        <p:nvSpPr>
          <p:cNvPr id="8" name="Marcador de pie de página 4"/>
          <p:cNvSpPr>
            <a:spLocks noGrp="1"/>
          </p:cNvSpPr>
          <p:nvPr>
            <p:ph type="ftr" sz="quarter" idx="11"/>
          </p:nvPr>
        </p:nvSpPr>
        <p:spPr bwMode="auto"/>
        <p:txBody>
          <a:bodyPr/>
          <a:lstStyle/>
          <a:p>
            <a:pPr>
              <a:defRPr/>
            </a:pPr>
            <a:endParaRPr lang="es-PE"/>
          </a:p>
        </p:txBody>
      </p:sp>
      <p:sp>
        <p:nvSpPr>
          <p:cNvPr id="9" name="Marcador de número de diapositiva 5"/>
          <p:cNvSpPr>
            <a:spLocks noGrp="1"/>
          </p:cNvSpPr>
          <p:nvPr>
            <p:ph type="sldNum" sz="quarter" idx="12"/>
          </p:nvPr>
        </p:nvSpPr>
        <p:spPr bwMode="auto"/>
        <p:txBody>
          <a:bodyPr/>
          <a:lstStyle/>
          <a:p>
            <a:pPr marL="0" lvl="0" indent="0" algn="r">
              <a:spcBef>
                <a:spcPts val="0"/>
              </a:spcBef>
              <a:spcAft>
                <a:spcPts val="0"/>
              </a:spcAft>
              <a:buNone/>
              <a:defRPr/>
            </a:pPr>
            <a:fld id="{00000000-1234-1234-1234-123412341234}" type="slidenum">
              <a:rPr lang="es-PE"/>
              <a:t>‹Nº›</a:t>
            </a:fld>
            <a:endParaRPr lang="es-PE"/>
          </a:p>
        </p:txBody>
      </p:sp>
      <p:pic>
        <p:nvPicPr>
          <p:cNvPr id="10" name="Google Shape;19;p3"/>
          <p:cNvPicPr/>
          <p:nvPr/>
        </p:nvPicPr>
        <p:blipFill>
          <a:blip r:embed="rId3"/>
          <a:srcRect t="-1912" r="54024"/>
          <a:stretch/>
        </p:blipFill>
        <p:spPr bwMode="auto">
          <a:xfrm>
            <a:off x="164728" y="4012598"/>
            <a:ext cx="1456778" cy="808914"/>
          </a:xfrm>
          <a:prstGeom prst="rect">
            <a:avLst/>
          </a:prstGeom>
          <a:noFill/>
          <a:ln>
            <a:noFill/>
          </a:ln>
        </p:spPr>
      </p:pic>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picTx" preserve="1" userDrawn="1">
  <p:cSld name="Imagen con título">
    <p:spTree>
      <p:nvGrpSpPr>
        <p:cNvPr id="1" name=""/>
        <p:cNvGrpSpPr/>
        <p:nvPr/>
      </p:nvGrpSpPr>
      <p:grpSpPr bwMode="auto">
        <a:xfrm>
          <a:off x="0" y="0"/>
          <a:ext cx="0" cy="0"/>
          <a:chOff x="0" y="0"/>
          <a:chExt cx="0" cy="0"/>
        </a:xfrm>
      </p:grpSpPr>
      <p:sp>
        <p:nvSpPr>
          <p:cNvPr id="4" name="Título 1"/>
          <p:cNvSpPr>
            <a:spLocks noGrp="1"/>
          </p:cNvSpPr>
          <p:nvPr>
            <p:ph type="title"/>
          </p:nvPr>
        </p:nvSpPr>
        <p:spPr bwMode="auto">
          <a:xfrm>
            <a:off x="629841" y="342900"/>
            <a:ext cx="2949178" cy="1200150"/>
          </a:xfrm>
        </p:spPr>
        <p:txBody>
          <a:bodyPr anchor="b"/>
          <a:lstStyle>
            <a:lvl1pPr>
              <a:defRPr sz="2400"/>
            </a:lvl1pPr>
          </a:lstStyle>
          <a:p>
            <a:pPr>
              <a:defRPr/>
            </a:pPr>
            <a:r>
              <a:rPr lang="es-ES"/>
              <a:t>Haga clic para modificar el estilo de título del patrón</a:t>
            </a:r>
            <a:endParaRPr lang="es-PE"/>
          </a:p>
        </p:txBody>
      </p:sp>
      <p:sp>
        <p:nvSpPr>
          <p:cNvPr id="5" name="Marcador de posición de imagen 2"/>
          <p:cNvSpPr>
            <a:spLocks noGrp="1"/>
          </p:cNvSpPr>
          <p:nvPr>
            <p:ph type="pic" idx="1"/>
          </p:nvPr>
        </p:nvSpPr>
        <p:spPr bwMode="auto">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a:defRPr/>
            </a:pPr>
            <a:r>
              <a:rPr lang="es-ES"/>
              <a:t>Haga clic en el icono para agregar una imagen</a:t>
            </a:r>
            <a:endParaRPr lang="es-PE"/>
          </a:p>
        </p:txBody>
      </p:sp>
      <p:sp>
        <p:nvSpPr>
          <p:cNvPr id="6" name="Marcador de texto 3"/>
          <p:cNvSpPr>
            <a:spLocks noGrp="1"/>
          </p:cNvSpPr>
          <p:nvPr>
            <p:ph type="body" sz="half" idx="2" hasCustomPrompt="1"/>
          </p:nvPr>
        </p:nvSpPr>
        <p:spPr bwMode="auto">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defRPr/>
            </a:pPr>
            <a:r>
              <a:rPr lang="es-ES"/>
              <a:t>Haga clic para modificar los estilos de texto del patrón</a:t>
            </a:r>
          </a:p>
        </p:txBody>
      </p:sp>
      <p:sp>
        <p:nvSpPr>
          <p:cNvPr id="7" name="Marcador de fecha 4"/>
          <p:cNvSpPr>
            <a:spLocks noGrp="1"/>
          </p:cNvSpPr>
          <p:nvPr>
            <p:ph type="dt" sz="half" idx="10"/>
          </p:nvPr>
        </p:nvSpPr>
        <p:spPr bwMode="auto"/>
        <p:txBody>
          <a:bodyPr/>
          <a:lstStyle/>
          <a:p>
            <a:pPr>
              <a:defRPr/>
            </a:pPr>
            <a:fld id="{BD6E246E-3CA8-4B11-9CEF-5A7ECF4B3382}" type="datetimeFigureOut">
              <a:rPr lang="es-PE"/>
              <a:t>23/08/2022</a:t>
            </a:fld>
            <a:endParaRPr lang="es-PE"/>
          </a:p>
        </p:txBody>
      </p:sp>
      <p:sp>
        <p:nvSpPr>
          <p:cNvPr id="8" name="Marcador de pie de página 5"/>
          <p:cNvSpPr>
            <a:spLocks noGrp="1"/>
          </p:cNvSpPr>
          <p:nvPr>
            <p:ph type="ftr" sz="quarter" idx="11"/>
          </p:nvPr>
        </p:nvSpPr>
        <p:spPr bwMode="auto"/>
        <p:txBody>
          <a:bodyPr/>
          <a:lstStyle/>
          <a:p>
            <a:pPr>
              <a:defRPr/>
            </a:pPr>
            <a:endParaRPr lang="es-PE"/>
          </a:p>
        </p:txBody>
      </p:sp>
      <p:sp>
        <p:nvSpPr>
          <p:cNvPr id="9" name="Marcador de número de diapositiva 6"/>
          <p:cNvSpPr>
            <a:spLocks noGrp="1"/>
          </p:cNvSpPr>
          <p:nvPr>
            <p:ph type="sldNum" sz="quarter" idx="12"/>
          </p:nvPr>
        </p:nvSpPr>
        <p:spPr bwMode="auto"/>
        <p:txBody>
          <a:bodyPr/>
          <a:lstStyle/>
          <a:p>
            <a:pPr marL="0" lvl="0" indent="0" algn="r">
              <a:spcBef>
                <a:spcPts val="0"/>
              </a:spcBef>
              <a:spcAft>
                <a:spcPts val="0"/>
              </a:spcAft>
              <a:buNone/>
              <a:defRPr/>
            </a:pPr>
            <a:fld id="{00000000-1234-1234-1234-123412341234}" type="slidenum">
              <a:rPr lang="es-PE"/>
              <a:t>‹Nº›</a:t>
            </a:fld>
            <a:endParaRPr lang="es-PE"/>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matchingName="Title and body" type="tx" userDrawn="1">
  <p:cSld name="Title and body">
    <p:spTree>
      <p:nvGrpSpPr>
        <p:cNvPr id="1" name=""/>
        <p:cNvGrpSpPr/>
        <p:nvPr/>
      </p:nvGrpSpPr>
      <p:grpSpPr bwMode="auto">
        <a:xfrm>
          <a:off x="0" y="0"/>
          <a:ext cx="0" cy="0"/>
          <a:chOff x="0" y="0"/>
          <a:chExt cx="0" cy="0"/>
        </a:xfrm>
      </p:grpSpPr>
      <p:sp>
        <p:nvSpPr>
          <p:cNvPr id="4" name="Google Shape;27;p4"/>
          <p:cNvSpPr>
            <a:spLocks noGrp="1"/>
          </p:cNvSpPr>
          <p:nvPr>
            <p:ph type="title"/>
          </p:nvPr>
        </p:nvSpPr>
        <p:spPr bwMode="auto">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pPr>
              <a:defRPr/>
            </a:pPr>
            <a:endParaRPr/>
          </a:p>
        </p:txBody>
      </p:sp>
      <p:sp>
        <p:nvSpPr>
          <p:cNvPr id="5" name="Google Shape;28;p4"/>
          <p:cNvSpPr>
            <a:spLocks noGrp="1"/>
          </p:cNvSpPr>
          <p:nvPr>
            <p:ph type="body" idx="1"/>
          </p:nvPr>
        </p:nvSpPr>
        <p:spPr bwMode="auto">
          <a:xfrm>
            <a:off x="311700" y="1266325"/>
            <a:ext cx="8520600" cy="3302699"/>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pPr>
              <a:defRPr/>
            </a:pPr>
            <a:endParaRPr/>
          </a:p>
        </p:txBody>
      </p:sp>
      <p:sp>
        <p:nvSpPr>
          <p:cNvPr id="6" name="Google Shape;29;p4"/>
          <p:cNvSpPr>
            <a:spLocks noGrp="1"/>
          </p:cNvSpPr>
          <p:nvPr>
            <p:ph type="sldNum" idx="12"/>
          </p:nvPr>
        </p:nvSpPr>
        <p:spPr bwMode="auto">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a:spcBef>
                <a:spcPts val="0"/>
              </a:spcBef>
              <a:spcAft>
                <a:spcPts val="0"/>
              </a:spcAft>
              <a:buNone/>
              <a:defRPr/>
            </a:pPr>
            <a:fld id="{00000000-1234-1234-1234-123412341234}" type="slidenum">
              <a:rPr lang="en-US"/>
              <a:t>‹Nº›</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matchingName="Section header" type="secHead" userDrawn="1">
  <p:cSld name="Section header">
    <p:spTree>
      <p:nvGrpSpPr>
        <p:cNvPr id="1" name=""/>
        <p:cNvGrpSpPr/>
        <p:nvPr/>
      </p:nvGrpSpPr>
      <p:grpSpPr bwMode="auto">
        <a:xfrm>
          <a:off x="0" y="0"/>
          <a:ext cx="0" cy="0"/>
          <a:chOff x="0" y="0"/>
          <a:chExt cx="0" cy="0"/>
        </a:xfrm>
      </p:grpSpPr>
      <p:sp>
        <p:nvSpPr>
          <p:cNvPr id="4" name="Google Shape;23;p3"/>
          <p:cNvSpPr>
            <a:spLocks noGrp="1"/>
          </p:cNvSpPr>
          <p:nvPr>
            <p:ph type="title"/>
          </p:nvPr>
        </p:nvSpPr>
        <p:spPr bwMode="auto">
          <a:xfrm>
            <a:off x="311700" y="814800"/>
            <a:ext cx="8571300" cy="94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pPr>
              <a:defRPr/>
            </a:pPr>
            <a:endParaRPr/>
          </a:p>
        </p:txBody>
      </p:sp>
      <p:sp>
        <p:nvSpPr>
          <p:cNvPr id="5" name="Google Shape;24;p3"/>
          <p:cNvSpPr>
            <a:spLocks noGrp="1"/>
          </p:cNvSpPr>
          <p:nvPr>
            <p:ph type="sldNum" idx="12"/>
          </p:nvPr>
        </p:nvSpPr>
        <p:spPr bwMode="auto">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a:spcBef>
                <a:spcPts val="0"/>
              </a:spcBef>
              <a:spcAft>
                <a:spcPts val="0"/>
              </a:spcAft>
              <a:buNone/>
              <a:defRPr/>
            </a:pPr>
            <a:fld id="{00000000-1234-1234-1234-123412341234}" type="slidenum">
              <a:rPr lang="en-US"/>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obj" preserve="1" userDrawn="1">
  <p:cSld name="Título y objetos">
    <p:spTree>
      <p:nvGrpSpPr>
        <p:cNvPr id="1" name=""/>
        <p:cNvGrpSpPr/>
        <p:nvPr/>
      </p:nvGrpSpPr>
      <p:grpSpPr bwMode="auto">
        <a:xfrm>
          <a:off x="0" y="0"/>
          <a:ext cx="0" cy="0"/>
          <a:chOff x="0" y="0"/>
          <a:chExt cx="0" cy="0"/>
        </a:xfrm>
      </p:grpSpPr>
      <p:sp>
        <p:nvSpPr>
          <p:cNvPr id="4" name="Título 1"/>
          <p:cNvSpPr>
            <a:spLocks noGrp="1"/>
          </p:cNvSpPr>
          <p:nvPr>
            <p:ph type="title"/>
          </p:nvPr>
        </p:nvSpPr>
        <p:spPr bwMode="auto"/>
        <p:txBody>
          <a:bodyPr/>
          <a:lstStyle/>
          <a:p>
            <a:pPr>
              <a:defRPr/>
            </a:pPr>
            <a:r>
              <a:rPr lang="es-ES"/>
              <a:t>Haga clic para modificar el estilo de título del patrón</a:t>
            </a:r>
            <a:endParaRPr lang="es-PE"/>
          </a:p>
        </p:txBody>
      </p:sp>
      <p:sp>
        <p:nvSpPr>
          <p:cNvPr id="5" name="Marcador de contenido 2"/>
          <p:cNvSpPr>
            <a:spLocks noGrp="1"/>
          </p:cNvSpPr>
          <p:nvPr>
            <p:ph idx="1" hasCustomPrompt="1"/>
          </p:nvPr>
        </p:nvSpPr>
        <p:spPr bwMode="auto"/>
        <p:txBody>
          <a:bodyPr/>
          <a:lstStyle/>
          <a:p>
            <a:pPr lvl="0">
              <a:defRPr/>
            </a:pPr>
            <a:r>
              <a:rPr lang="es-ES"/>
              <a:t>Haga clic para modificar los estilos de texto del patrón</a:t>
            </a:r>
          </a:p>
          <a:p>
            <a:pPr lvl="1">
              <a:defRPr/>
            </a:pPr>
            <a:r>
              <a:rPr lang="es-ES"/>
              <a:t>Segundo nivel</a:t>
            </a:r>
          </a:p>
          <a:p>
            <a:pPr lvl="2">
              <a:defRPr/>
            </a:pPr>
            <a:r>
              <a:rPr lang="es-ES"/>
              <a:t>Tercer nivel</a:t>
            </a:r>
          </a:p>
          <a:p>
            <a:pPr lvl="3">
              <a:defRPr/>
            </a:pPr>
            <a:r>
              <a:rPr lang="es-ES"/>
              <a:t>Cuarto nivel</a:t>
            </a:r>
          </a:p>
          <a:p>
            <a:pPr lvl="4">
              <a:defRPr/>
            </a:pPr>
            <a:r>
              <a:rPr lang="es-ES"/>
              <a:t>Quinto nivel</a:t>
            </a:r>
            <a:endParaRPr lang="es-PE"/>
          </a:p>
        </p:txBody>
      </p:sp>
      <p:sp>
        <p:nvSpPr>
          <p:cNvPr id="6" name="Marcador de fecha 3"/>
          <p:cNvSpPr>
            <a:spLocks noGrp="1"/>
          </p:cNvSpPr>
          <p:nvPr>
            <p:ph type="dt" sz="half" idx="10"/>
          </p:nvPr>
        </p:nvSpPr>
        <p:spPr bwMode="auto"/>
        <p:txBody>
          <a:bodyPr/>
          <a:lstStyle/>
          <a:p>
            <a:pPr>
              <a:defRPr/>
            </a:pPr>
            <a:fld id="{BD6E246E-3CA8-4B11-9CEF-5A7ECF4B3382}" type="datetimeFigureOut">
              <a:rPr lang="es-PE"/>
              <a:t>23/08/2022</a:t>
            </a:fld>
            <a:endParaRPr lang="es-PE"/>
          </a:p>
        </p:txBody>
      </p:sp>
      <p:sp>
        <p:nvSpPr>
          <p:cNvPr id="7" name="Marcador de pie de página 4"/>
          <p:cNvSpPr>
            <a:spLocks noGrp="1"/>
          </p:cNvSpPr>
          <p:nvPr>
            <p:ph type="ftr" sz="quarter" idx="11"/>
          </p:nvPr>
        </p:nvSpPr>
        <p:spPr bwMode="auto"/>
        <p:txBody>
          <a:bodyPr/>
          <a:lstStyle/>
          <a:p>
            <a:pPr>
              <a:defRPr/>
            </a:pPr>
            <a:endParaRPr lang="es-PE"/>
          </a:p>
        </p:txBody>
      </p:sp>
      <p:sp>
        <p:nvSpPr>
          <p:cNvPr id="8" name="Marcador de número de diapositiva 5"/>
          <p:cNvSpPr>
            <a:spLocks noGrp="1"/>
          </p:cNvSpPr>
          <p:nvPr>
            <p:ph type="sldNum" sz="quarter" idx="12"/>
          </p:nvPr>
        </p:nvSpPr>
        <p:spPr bwMode="auto"/>
        <p:txBody>
          <a:bodyPr/>
          <a:lstStyle/>
          <a:p>
            <a:pPr marL="0" lvl="0" indent="0" algn="r">
              <a:spcBef>
                <a:spcPts val="0"/>
              </a:spcBef>
              <a:spcAft>
                <a:spcPts val="0"/>
              </a:spcAft>
              <a:buNone/>
              <a:defRPr/>
            </a:pPr>
            <a:fld id="{00000000-1234-1234-1234-123412341234}" type="slidenum">
              <a:rPr lang="es-PE"/>
              <a:t>‹Nº›</a:t>
            </a:fld>
            <a:endParaRPr lang="es-PE"/>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showMasterPhAnim="0" type="obj" preserve="1" userDrawn="1">
  <p:cSld name="1_Título y objetos">
    <p:spTree>
      <p:nvGrpSpPr>
        <p:cNvPr id="1" name=""/>
        <p:cNvGrpSpPr/>
        <p:nvPr/>
      </p:nvGrpSpPr>
      <p:grpSpPr bwMode="auto">
        <a:xfrm>
          <a:off x="0" y="0"/>
          <a:ext cx="0" cy="0"/>
          <a:chOff x="0" y="0"/>
          <a:chExt cx="0" cy="0"/>
        </a:xfrm>
      </p:grpSpPr>
      <p:sp>
        <p:nvSpPr>
          <p:cNvPr id="4" name="Google Shape;99;p12"/>
          <p:cNvSpPr/>
          <p:nvPr/>
        </p:nvSpPr>
        <p:spPr bwMode="auto">
          <a:xfrm>
            <a:off x="0" y="4519456"/>
            <a:ext cx="8824913" cy="633221"/>
          </a:xfrm>
          <a:custGeom>
            <a:avLst/>
            <a:gdLst/>
            <a:ahLst/>
            <a:cxnLst/>
            <a:rect l="l" t="t" r="r" b="b"/>
            <a:pathLst>
              <a:path w="11766550" h="844295" extrusionOk="0">
                <a:moveTo>
                  <a:pt x="0" y="0"/>
                </a:moveTo>
                <a:lnTo>
                  <a:pt x="11226800" y="0"/>
                </a:lnTo>
                <a:cubicBezTo>
                  <a:pt x="11410950" y="279315"/>
                  <a:pt x="11493500" y="412580"/>
                  <a:pt x="11766550" y="837945"/>
                </a:cubicBezTo>
                <a:lnTo>
                  <a:pt x="0" y="844295"/>
                </a:lnTo>
                <a:lnTo>
                  <a:pt x="0" y="0"/>
                </a:lnTo>
                <a:close/>
              </a:path>
            </a:pathLst>
          </a:custGeom>
          <a:solidFill>
            <a:srgbClr val="00A8ED"/>
          </a:solidFill>
          <a:ln>
            <a:noFill/>
          </a:ln>
        </p:spPr>
        <p:txBody>
          <a:bodyPr spcFirstLastPara="1" wrap="square" lIns="68569" tIns="34275" rIns="68569" bIns="34275" anchor="ctr" anchorCtr="0">
            <a:noAutofit/>
          </a:bodyPr>
          <a:lstStyle/>
          <a:p>
            <a:pPr marL="0" marR="0" lvl="0" indent="0" algn="ctr">
              <a:lnSpc>
                <a:spcPct val="100000"/>
              </a:lnSpc>
              <a:spcBef>
                <a:spcPts val="0"/>
              </a:spcBef>
              <a:spcAft>
                <a:spcPts val="0"/>
              </a:spcAft>
              <a:buClr>
                <a:srgbClr val="000000"/>
              </a:buClr>
              <a:buSzPts val="1800"/>
              <a:buFont typeface="Arial"/>
              <a:buNone/>
              <a:defRPr/>
            </a:pPr>
            <a:endParaRPr sz="1350" b="0" i="0" u="none" strike="noStrike" cap="none">
              <a:solidFill>
                <a:schemeClr val="lt1"/>
              </a:solidFill>
              <a:latin typeface="Calibri"/>
              <a:ea typeface="Calibri"/>
              <a:cs typeface="Calibri"/>
            </a:endParaRPr>
          </a:p>
        </p:txBody>
      </p:sp>
      <p:sp>
        <p:nvSpPr>
          <p:cNvPr id="5" name="Título 1"/>
          <p:cNvSpPr>
            <a:spLocks noGrp="1"/>
          </p:cNvSpPr>
          <p:nvPr>
            <p:ph type="title"/>
          </p:nvPr>
        </p:nvSpPr>
        <p:spPr bwMode="auto"/>
        <p:txBody>
          <a:bodyPr/>
          <a:lstStyle/>
          <a:p>
            <a:pPr>
              <a:defRPr/>
            </a:pPr>
            <a:r>
              <a:rPr lang="es-ES"/>
              <a:t>Haga clic para modificar el estilo de título del patrón</a:t>
            </a:r>
            <a:endParaRPr lang="es-PE"/>
          </a:p>
        </p:txBody>
      </p:sp>
      <p:sp>
        <p:nvSpPr>
          <p:cNvPr id="6" name="Marcador de contenido 2"/>
          <p:cNvSpPr>
            <a:spLocks noGrp="1"/>
          </p:cNvSpPr>
          <p:nvPr>
            <p:ph idx="1" hasCustomPrompt="1"/>
          </p:nvPr>
        </p:nvSpPr>
        <p:spPr bwMode="auto"/>
        <p:txBody>
          <a:bodyPr/>
          <a:lstStyle/>
          <a:p>
            <a:pPr lvl="0">
              <a:defRPr/>
            </a:pPr>
            <a:r>
              <a:rPr lang="es-ES"/>
              <a:t>Haga clic para modificar los estilos de texto del patrón</a:t>
            </a:r>
          </a:p>
          <a:p>
            <a:pPr lvl="1">
              <a:defRPr/>
            </a:pPr>
            <a:r>
              <a:rPr lang="es-ES"/>
              <a:t>Segundo nivel</a:t>
            </a:r>
          </a:p>
          <a:p>
            <a:pPr lvl="2">
              <a:defRPr/>
            </a:pPr>
            <a:r>
              <a:rPr lang="es-ES"/>
              <a:t>Tercer nivel</a:t>
            </a:r>
          </a:p>
          <a:p>
            <a:pPr lvl="3">
              <a:defRPr/>
            </a:pPr>
            <a:r>
              <a:rPr lang="es-ES"/>
              <a:t>Cuarto nivel</a:t>
            </a:r>
          </a:p>
          <a:p>
            <a:pPr lvl="4">
              <a:defRPr/>
            </a:pPr>
            <a:r>
              <a:rPr lang="es-ES"/>
              <a:t>Quinto nivel</a:t>
            </a:r>
            <a:endParaRPr lang="es-PE"/>
          </a:p>
        </p:txBody>
      </p:sp>
      <p:sp>
        <p:nvSpPr>
          <p:cNvPr id="7" name="Marcador de fecha 3"/>
          <p:cNvSpPr>
            <a:spLocks noGrp="1"/>
          </p:cNvSpPr>
          <p:nvPr>
            <p:ph type="dt" sz="half" idx="10"/>
          </p:nvPr>
        </p:nvSpPr>
        <p:spPr bwMode="auto"/>
        <p:txBody>
          <a:bodyPr/>
          <a:lstStyle/>
          <a:p>
            <a:pPr>
              <a:defRPr/>
            </a:pPr>
            <a:fld id="{BD6E246E-3CA8-4B11-9CEF-5A7ECF4B3382}" type="datetimeFigureOut">
              <a:rPr lang="es-PE"/>
              <a:t>23/08/2022</a:t>
            </a:fld>
            <a:endParaRPr lang="es-PE"/>
          </a:p>
        </p:txBody>
      </p:sp>
      <p:sp>
        <p:nvSpPr>
          <p:cNvPr id="8" name="Marcador de pie de página 4"/>
          <p:cNvSpPr>
            <a:spLocks noGrp="1"/>
          </p:cNvSpPr>
          <p:nvPr>
            <p:ph type="ftr" sz="quarter" idx="11"/>
          </p:nvPr>
        </p:nvSpPr>
        <p:spPr bwMode="auto"/>
        <p:txBody>
          <a:bodyPr/>
          <a:lstStyle/>
          <a:p>
            <a:pPr>
              <a:defRPr/>
            </a:pPr>
            <a:endParaRPr lang="es-PE"/>
          </a:p>
        </p:txBody>
      </p:sp>
      <p:sp>
        <p:nvSpPr>
          <p:cNvPr id="9" name="Marcador de número de diapositiva 5"/>
          <p:cNvSpPr>
            <a:spLocks noGrp="1"/>
          </p:cNvSpPr>
          <p:nvPr>
            <p:ph type="sldNum" sz="quarter" idx="12"/>
          </p:nvPr>
        </p:nvSpPr>
        <p:spPr bwMode="auto"/>
        <p:txBody>
          <a:bodyPr/>
          <a:lstStyle/>
          <a:p>
            <a:pPr marL="0" lvl="0" indent="0" algn="r">
              <a:spcBef>
                <a:spcPts val="0"/>
              </a:spcBef>
              <a:spcAft>
                <a:spcPts val="0"/>
              </a:spcAft>
              <a:buNone/>
              <a:defRPr/>
            </a:pPr>
            <a:fld id="{00000000-1234-1234-1234-123412341234}" type="slidenum">
              <a:rPr lang="es-PE"/>
              <a:t>‹Nº›</a:t>
            </a:fld>
            <a:endParaRPr lang="es-PE"/>
          </a:p>
        </p:txBody>
      </p:sp>
      <p:pic>
        <p:nvPicPr>
          <p:cNvPr id="10" name="Google Shape;98;p12"/>
          <p:cNvPicPr/>
          <p:nvPr/>
        </p:nvPicPr>
        <p:blipFill>
          <a:blip r:embed="rId2"/>
          <a:stretch/>
        </p:blipFill>
        <p:spPr bwMode="auto">
          <a:xfrm>
            <a:off x="0" y="0"/>
            <a:ext cx="9144000" cy="5143501"/>
          </a:xfrm>
          <a:prstGeom prst="rect">
            <a:avLst/>
          </a:prstGeom>
          <a:noFill/>
          <a:ln>
            <a:noFill/>
          </a:ln>
        </p:spPr>
      </p:pic>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secHead" preserve="1" userDrawn="1">
  <p:cSld name="Encabezado de sección">
    <p:spTree>
      <p:nvGrpSpPr>
        <p:cNvPr id="1" name=""/>
        <p:cNvGrpSpPr/>
        <p:nvPr/>
      </p:nvGrpSpPr>
      <p:grpSpPr bwMode="auto">
        <a:xfrm>
          <a:off x="0" y="0"/>
          <a:ext cx="0" cy="0"/>
          <a:chOff x="0" y="0"/>
          <a:chExt cx="0" cy="0"/>
        </a:xfrm>
      </p:grpSpPr>
      <p:sp>
        <p:nvSpPr>
          <p:cNvPr id="4" name="Título 1"/>
          <p:cNvSpPr>
            <a:spLocks noGrp="1"/>
          </p:cNvSpPr>
          <p:nvPr>
            <p:ph type="title"/>
          </p:nvPr>
        </p:nvSpPr>
        <p:spPr bwMode="auto">
          <a:xfrm>
            <a:off x="623888" y="1282304"/>
            <a:ext cx="7886700" cy="2139553"/>
          </a:xfrm>
        </p:spPr>
        <p:txBody>
          <a:bodyPr anchor="b"/>
          <a:lstStyle>
            <a:lvl1pPr>
              <a:defRPr sz="4500"/>
            </a:lvl1pPr>
          </a:lstStyle>
          <a:p>
            <a:pPr>
              <a:defRPr/>
            </a:pPr>
            <a:r>
              <a:rPr lang="es-ES"/>
              <a:t>Haga clic para modificar el estilo de título del patrón</a:t>
            </a:r>
            <a:endParaRPr lang="es-PE"/>
          </a:p>
        </p:txBody>
      </p:sp>
      <p:sp>
        <p:nvSpPr>
          <p:cNvPr id="5" name="Marcador de texto 2"/>
          <p:cNvSpPr>
            <a:spLocks noGrp="1"/>
          </p:cNvSpPr>
          <p:nvPr>
            <p:ph type="body" idx="1" hasCustomPrompt="1"/>
          </p:nvPr>
        </p:nvSpPr>
        <p:spPr bwMode="auto">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defRPr/>
            </a:pPr>
            <a:r>
              <a:rPr lang="es-ES"/>
              <a:t>Haga clic para modificar los estilos de texto del patrón</a:t>
            </a:r>
          </a:p>
        </p:txBody>
      </p:sp>
      <p:sp>
        <p:nvSpPr>
          <p:cNvPr id="6" name="Marcador de fecha 3"/>
          <p:cNvSpPr>
            <a:spLocks noGrp="1"/>
          </p:cNvSpPr>
          <p:nvPr>
            <p:ph type="dt" sz="half" idx="10"/>
          </p:nvPr>
        </p:nvSpPr>
        <p:spPr bwMode="auto"/>
        <p:txBody>
          <a:bodyPr/>
          <a:lstStyle/>
          <a:p>
            <a:pPr>
              <a:defRPr/>
            </a:pPr>
            <a:fld id="{BD6E246E-3CA8-4B11-9CEF-5A7ECF4B3382}" type="datetimeFigureOut">
              <a:rPr lang="es-PE"/>
              <a:t>23/08/2022</a:t>
            </a:fld>
            <a:endParaRPr lang="es-PE"/>
          </a:p>
        </p:txBody>
      </p:sp>
      <p:sp>
        <p:nvSpPr>
          <p:cNvPr id="7" name="Marcador de pie de página 4"/>
          <p:cNvSpPr>
            <a:spLocks noGrp="1"/>
          </p:cNvSpPr>
          <p:nvPr>
            <p:ph type="ftr" sz="quarter" idx="11"/>
          </p:nvPr>
        </p:nvSpPr>
        <p:spPr bwMode="auto"/>
        <p:txBody>
          <a:bodyPr/>
          <a:lstStyle/>
          <a:p>
            <a:pPr>
              <a:defRPr/>
            </a:pPr>
            <a:endParaRPr lang="es-PE"/>
          </a:p>
        </p:txBody>
      </p:sp>
      <p:sp>
        <p:nvSpPr>
          <p:cNvPr id="8" name="Marcador de número de diapositiva 5"/>
          <p:cNvSpPr>
            <a:spLocks noGrp="1"/>
          </p:cNvSpPr>
          <p:nvPr>
            <p:ph type="sldNum" sz="quarter" idx="12"/>
          </p:nvPr>
        </p:nvSpPr>
        <p:spPr bwMode="auto"/>
        <p:txBody>
          <a:bodyPr/>
          <a:lstStyle/>
          <a:p>
            <a:pPr marL="0" lvl="0" indent="0" algn="r">
              <a:spcBef>
                <a:spcPts val="0"/>
              </a:spcBef>
              <a:spcAft>
                <a:spcPts val="0"/>
              </a:spcAft>
              <a:buNone/>
              <a:defRPr/>
            </a:pPr>
            <a:fld id="{00000000-1234-1234-1234-123412341234}" type="slidenum">
              <a:rPr lang="es-PE"/>
              <a:t>‹Nº›</a:t>
            </a:fld>
            <a:endParaRPr lang="es-PE"/>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woObj" preserve="1" userDrawn="1">
  <p:cSld name="Dos objetos">
    <p:spTree>
      <p:nvGrpSpPr>
        <p:cNvPr id="1" name=""/>
        <p:cNvGrpSpPr/>
        <p:nvPr/>
      </p:nvGrpSpPr>
      <p:grpSpPr bwMode="auto">
        <a:xfrm>
          <a:off x="0" y="0"/>
          <a:ext cx="0" cy="0"/>
          <a:chOff x="0" y="0"/>
          <a:chExt cx="0" cy="0"/>
        </a:xfrm>
      </p:grpSpPr>
      <p:sp>
        <p:nvSpPr>
          <p:cNvPr id="4" name="Título 1"/>
          <p:cNvSpPr>
            <a:spLocks noGrp="1"/>
          </p:cNvSpPr>
          <p:nvPr>
            <p:ph type="title"/>
          </p:nvPr>
        </p:nvSpPr>
        <p:spPr bwMode="auto"/>
        <p:txBody>
          <a:bodyPr/>
          <a:lstStyle/>
          <a:p>
            <a:pPr>
              <a:defRPr/>
            </a:pPr>
            <a:r>
              <a:rPr lang="es-ES"/>
              <a:t>Haga clic para modificar el estilo de título del patrón</a:t>
            </a:r>
            <a:endParaRPr lang="es-PE"/>
          </a:p>
        </p:txBody>
      </p:sp>
      <p:sp>
        <p:nvSpPr>
          <p:cNvPr id="5" name="Marcador de contenido 2"/>
          <p:cNvSpPr>
            <a:spLocks noGrp="1"/>
          </p:cNvSpPr>
          <p:nvPr>
            <p:ph sz="half" idx="1" hasCustomPrompt="1"/>
          </p:nvPr>
        </p:nvSpPr>
        <p:spPr bwMode="auto">
          <a:xfrm>
            <a:off x="628650" y="1369218"/>
            <a:ext cx="3886200" cy="3263504"/>
          </a:xfrm>
        </p:spPr>
        <p:txBody>
          <a:bodyPr/>
          <a:lstStyle/>
          <a:p>
            <a:pPr lvl="0">
              <a:defRPr/>
            </a:pPr>
            <a:r>
              <a:rPr lang="es-ES"/>
              <a:t>Haga clic para modificar los estilos de texto del patrón</a:t>
            </a:r>
          </a:p>
          <a:p>
            <a:pPr lvl="1">
              <a:defRPr/>
            </a:pPr>
            <a:r>
              <a:rPr lang="es-ES"/>
              <a:t>Segundo nivel</a:t>
            </a:r>
          </a:p>
          <a:p>
            <a:pPr lvl="2">
              <a:defRPr/>
            </a:pPr>
            <a:r>
              <a:rPr lang="es-ES"/>
              <a:t>Tercer nivel</a:t>
            </a:r>
          </a:p>
          <a:p>
            <a:pPr lvl="3">
              <a:defRPr/>
            </a:pPr>
            <a:r>
              <a:rPr lang="es-ES"/>
              <a:t>Cuarto nivel</a:t>
            </a:r>
          </a:p>
          <a:p>
            <a:pPr lvl="4">
              <a:defRPr/>
            </a:pPr>
            <a:r>
              <a:rPr lang="es-ES"/>
              <a:t>Quinto nivel</a:t>
            </a:r>
            <a:endParaRPr lang="es-PE"/>
          </a:p>
        </p:txBody>
      </p:sp>
      <p:sp>
        <p:nvSpPr>
          <p:cNvPr id="6" name="Marcador de contenido 3"/>
          <p:cNvSpPr>
            <a:spLocks noGrp="1"/>
          </p:cNvSpPr>
          <p:nvPr>
            <p:ph sz="half" idx="2" hasCustomPrompt="1"/>
          </p:nvPr>
        </p:nvSpPr>
        <p:spPr bwMode="auto">
          <a:xfrm>
            <a:off x="4629150" y="1369218"/>
            <a:ext cx="3886200" cy="3263504"/>
          </a:xfrm>
        </p:spPr>
        <p:txBody>
          <a:bodyPr/>
          <a:lstStyle/>
          <a:p>
            <a:pPr lvl="0">
              <a:defRPr/>
            </a:pPr>
            <a:r>
              <a:rPr lang="es-ES"/>
              <a:t>Haga clic para modificar los estilos de texto del patrón</a:t>
            </a:r>
          </a:p>
          <a:p>
            <a:pPr lvl="1">
              <a:defRPr/>
            </a:pPr>
            <a:r>
              <a:rPr lang="es-ES"/>
              <a:t>Segundo nivel</a:t>
            </a:r>
          </a:p>
          <a:p>
            <a:pPr lvl="2">
              <a:defRPr/>
            </a:pPr>
            <a:r>
              <a:rPr lang="es-ES"/>
              <a:t>Tercer nivel</a:t>
            </a:r>
          </a:p>
          <a:p>
            <a:pPr lvl="3">
              <a:defRPr/>
            </a:pPr>
            <a:r>
              <a:rPr lang="es-ES"/>
              <a:t>Cuarto nivel</a:t>
            </a:r>
          </a:p>
          <a:p>
            <a:pPr lvl="4">
              <a:defRPr/>
            </a:pPr>
            <a:r>
              <a:rPr lang="es-ES"/>
              <a:t>Quinto nivel</a:t>
            </a:r>
            <a:endParaRPr lang="es-PE"/>
          </a:p>
        </p:txBody>
      </p:sp>
      <p:sp>
        <p:nvSpPr>
          <p:cNvPr id="7" name="Marcador de fecha 4"/>
          <p:cNvSpPr>
            <a:spLocks noGrp="1"/>
          </p:cNvSpPr>
          <p:nvPr>
            <p:ph type="dt" sz="half" idx="10"/>
          </p:nvPr>
        </p:nvSpPr>
        <p:spPr bwMode="auto"/>
        <p:txBody>
          <a:bodyPr/>
          <a:lstStyle/>
          <a:p>
            <a:pPr>
              <a:defRPr/>
            </a:pPr>
            <a:fld id="{BD6E246E-3CA8-4B11-9CEF-5A7ECF4B3382}" type="datetimeFigureOut">
              <a:rPr lang="es-PE"/>
              <a:t>23/08/2022</a:t>
            </a:fld>
            <a:endParaRPr lang="es-PE"/>
          </a:p>
        </p:txBody>
      </p:sp>
      <p:sp>
        <p:nvSpPr>
          <p:cNvPr id="8" name="Marcador de pie de página 5"/>
          <p:cNvSpPr>
            <a:spLocks noGrp="1"/>
          </p:cNvSpPr>
          <p:nvPr>
            <p:ph type="ftr" sz="quarter" idx="11"/>
          </p:nvPr>
        </p:nvSpPr>
        <p:spPr bwMode="auto"/>
        <p:txBody>
          <a:bodyPr/>
          <a:lstStyle/>
          <a:p>
            <a:pPr>
              <a:defRPr/>
            </a:pPr>
            <a:endParaRPr lang="es-PE"/>
          </a:p>
        </p:txBody>
      </p:sp>
      <p:sp>
        <p:nvSpPr>
          <p:cNvPr id="9" name="Marcador de número de diapositiva 6"/>
          <p:cNvSpPr>
            <a:spLocks noGrp="1"/>
          </p:cNvSpPr>
          <p:nvPr>
            <p:ph type="sldNum" sz="quarter" idx="12"/>
          </p:nvPr>
        </p:nvSpPr>
        <p:spPr bwMode="auto"/>
        <p:txBody>
          <a:bodyPr/>
          <a:lstStyle/>
          <a:p>
            <a:pPr marL="0" lvl="0" indent="0" algn="r">
              <a:spcBef>
                <a:spcPts val="0"/>
              </a:spcBef>
              <a:spcAft>
                <a:spcPts val="0"/>
              </a:spcAft>
              <a:buNone/>
              <a:defRPr/>
            </a:pPr>
            <a:fld id="{00000000-1234-1234-1234-123412341234}" type="slidenum">
              <a:rPr lang="es-PE"/>
              <a:t>‹Nº›</a:t>
            </a:fld>
            <a:endParaRPr lang="es-PE"/>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mparación">
    <p:spTree>
      <p:nvGrpSpPr>
        <p:cNvPr id="1" name=""/>
        <p:cNvGrpSpPr/>
        <p:nvPr/>
      </p:nvGrpSpPr>
      <p:grpSpPr bwMode="auto">
        <a:xfrm>
          <a:off x="0" y="0"/>
          <a:ext cx="0" cy="0"/>
          <a:chOff x="0" y="0"/>
          <a:chExt cx="0" cy="0"/>
        </a:xfrm>
      </p:grpSpPr>
      <p:sp>
        <p:nvSpPr>
          <p:cNvPr id="4" name="Título 1"/>
          <p:cNvSpPr>
            <a:spLocks noGrp="1"/>
          </p:cNvSpPr>
          <p:nvPr>
            <p:ph type="title"/>
          </p:nvPr>
        </p:nvSpPr>
        <p:spPr bwMode="auto">
          <a:xfrm>
            <a:off x="629841" y="273844"/>
            <a:ext cx="7886700" cy="994172"/>
          </a:xfrm>
        </p:spPr>
        <p:txBody>
          <a:bodyPr/>
          <a:lstStyle/>
          <a:p>
            <a:pPr>
              <a:defRPr/>
            </a:pPr>
            <a:r>
              <a:rPr lang="es-ES"/>
              <a:t>Haga clic para modificar el estilo de título del patrón</a:t>
            </a:r>
            <a:endParaRPr lang="es-PE"/>
          </a:p>
        </p:txBody>
      </p:sp>
      <p:sp>
        <p:nvSpPr>
          <p:cNvPr id="5" name="Marcador de texto 2"/>
          <p:cNvSpPr>
            <a:spLocks noGrp="1"/>
          </p:cNvSpPr>
          <p:nvPr>
            <p:ph type="body" idx="1" hasCustomPrompt="1"/>
          </p:nvPr>
        </p:nvSpPr>
        <p:spPr bwMode="auto">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defRPr/>
            </a:pPr>
            <a:r>
              <a:rPr lang="es-ES"/>
              <a:t>Haga clic para modificar los estilos de texto del patrón</a:t>
            </a:r>
          </a:p>
        </p:txBody>
      </p:sp>
      <p:sp>
        <p:nvSpPr>
          <p:cNvPr id="6" name="Marcador de contenido 3"/>
          <p:cNvSpPr>
            <a:spLocks noGrp="1"/>
          </p:cNvSpPr>
          <p:nvPr>
            <p:ph sz="half" idx="2" hasCustomPrompt="1"/>
          </p:nvPr>
        </p:nvSpPr>
        <p:spPr bwMode="auto">
          <a:xfrm>
            <a:off x="629842" y="1878806"/>
            <a:ext cx="3868340" cy="2763441"/>
          </a:xfrm>
        </p:spPr>
        <p:txBody>
          <a:bodyPr/>
          <a:lstStyle/>
          <a:p>
            <a:pPr lvl="0">
              <a:defRPr/>
            </a:pPr>
            <a:r>
              <a:rPr lang="es-ES"/>
              <a:t>Haga clic para modificar los estilos de texto del patrón</a:t>
            </a:r>
          </a:p>
          <a:p>
            <a:pPr lvl="1">
              <a:defRPr/>
            </a:pPr>
            <a:r>
              <a:rPr lang="es-ES"/>
              <a:t>Segundo nivel</a:t>
            </a:r>
          </a:p>
          <a:p>
            <a:pPr lvl="2">
              <a:defRPr/>
            </a:pPr>
            <a:r>
              <a:rPr lang="es-ES"/>
              <a:t>Tercer nivel</a:t>
            </a:r>
          </a:p>
          <a:p>
            <a:pPr lvl="3">
              <a:defRPr/>
            </a:pPr>
            <a:r>
              <a:rPr lang="es-ES"/>
              <a:t>Cuarto nivel</a:t>
            </a:r>
          </a:p>
          <a:p>
            <a:pPr lvl="4">
              <a:defRPr/>
            </a:pPr>
            <a:r>
              <a:rPr lang="es-ES"/>
              <a:t>Quinto nivel</a:t>
            </a:r>
            <a:endParaRPr lang="es-PE"/>
          </a:p>
        </p:txBody>
      </p:sp>
      <p:sp>
        <p:nvSpPr>
          <p:cNvPr id="7" name="Marcador de texto 4"/>
          <p:cNvSpPr>
            <a:spLocks noGrp="1"/>
          </p:cNvSpPr>
          <p:nvPr>
            <p:ph type="body" sz="quarter" idx="3" hasCustomPrompt="1"/>
          </p:nvPr>
        </p:nvSpPr>
        <p:spPr bwMode="auto">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defRPr/>
            </a:pPr>
            <a:r>
              <a:rPr lang="es-ES"/>
              <a:t>Haga clic para modificar los estilos de texto del patrón</a:t>
            </a:r>
          </a:p>
        </p:txBody>
      </p:sp>
      <p:sp>
        <p:nvSpPr>
          <p:cNvPr id="8" name="Marcador de contenido 5"/>
          <p:cNvSpPr>
            <a:spLocks noGrp="1"/>
          </p:cNvSpPr>
          <p:nvPr>
            <p:ph sz="quarter" idx="4" hasCustomPrompt="1"/>
          </p:nvPr>
        </p:nvSpPr>
        <p:spPr bwMode="auto">
          <a:xfrm>
            <a:off x="4629150" y="1878806"/>
            <a:ext cx="3887391" cy="2763441"/>
          </a:xfrm>
        </p:spPr>
        <p:txBody>
          <a:bodyPr/>
          <a:lstStyle/>
          <a:p>
            <a:pPr lvl="0">
              <a:defRPr/>
            </a:pPr>
            <a:r>
              <a:rPr lang="es-ES"/>
              <a:t>Haga clic para modificar los estilos de texto del patrón</a:t>
            </a:r>
          </a:p>
          <a:p>
            <a:pPr lvl="1">
              <a:defRPr/>
            </a:pPr>
            <a:r>
              <a:rPr lang="es-ES"/>
              <a:t>Segundo nivel</a:t>
            </a:r>
          </a:p>
          <a:p>
            <a:pPr lvl="2">
              <a:defRPr/>
            </a:pPr>
            <a:r>
              <a:rPr lang="es-ES"/>
              <a:t>Tercer nivel</a:t>
            </a:r>
          </a:p>
          <a:p>
            <a:pPr lvl="3">
              <a:defRPr/>
            </a:pPr>
            <a:r>
              <a:rPr lang="es-ES"/>
              <a:t>Cuarto nivel</a:t>
            </a:r>
          </a:p>
          <a:p>
            <a:pPr lvl="4">
              <a:defRPr/>
            </a:pPr>
            <a:r>
              <a:rPr lang="es-ES"/>
              <a:t>Quinto nivel</a:t>
            </a:r>
            <a:endParaRPr lang="es-PE"/>
          </a:p>
        </p:txBody>
      </p:sp>
      <p:sp>
        <p:nvSpPr>
          <p:cNvPr id="9" name="Marcador de fecha 6"/>
          <p:cNvSpPr>
            <a:spLocks noGrp="1"/>
          </p:cNvSpPr>
          <p:nvPr>
            <p:ph type="dt" sz="half" idx="10"/>
          </p:nvPr>
        </p:nvSpPr>
        <p:spPr bwMode="auto"/>
        <p:txBody>
          <a:bodyPr/>
          <a:lstStyle/>
          <a:p>
            <a:pPr>
              <a:defRPr/>
            </a:pPr>
            <a:fld id="{BD6E246E-3CA8-4B11-9CEF-5A7ECF4B3382}" type="datetimeFigureOut">
              <a:rPr lang="es-PE"/>
              <a:t>23/08/2022</a:t>
            </a:fld>
            <a:endParaRPr lang="es-PE"/>
          </a:p>
        </p:txBody>
      </p:sp>
      <p:sp>
        <p:nvSpPr>
          <p:cNvPr id="10" name="Marcador de pie de página 7"/>
          <p:cNvSpPr>
            <a:spLocks noGrp="1"/>
          </p:cNvSpPr>
          <p:nvPr>
            <p:ph type="ftr" sz="quarter" idx="11"/>
          </p:nvPr>
        </p:nvSpPr>
        <p:spPr bwMode="auto"/>
        <p:txBody>
          <a:bodyPr/>
          <a:lstStyle/>
          <a:p>
            <a:pPr>
              <a:defRPr/>
            </a:pPr>
            <a:endParaRPr lang="es-PE"/>
          </a:p>
        </p:txBody>
      </p:sp>
      <p:sp>
        <p:nvSpPr>
          <p:cNvPr id="11" name="Marcador de número de diapositiva 8"/>
          <p:cNvSpPr>
            <a:spLocks noGrp="1"/>
          </p:cNvSpPr>
          <p:nvPr>
            <p:ph type="sldNum" sz="quarter" idx="12"/>
          </p:nvPr>
        </p:nvSpPr>
        <p:spPr bwMode="auto"/>
        <p:txBody>
          <a:bodyPr/>
          <a:lstStyle/>
          <a:p>
            <a:pPr marL="0" lvl="0" indent="0" algn="r">
              <a:spcBef>
                <a:spcPts val="0"/>
              </a:spcBef>
              <a:spcAft>
                <a:spcPts val="0"/>
              </a:spcAft>
              <a:buNone/>
              <a:defRPr/>
            </a:pPr>
            <a:fld id="{00000000-1234-1234-1234-123412341234}" type="slidenum">
              <a:rPr lang="es-PE"/>
              <a:t>‹Nº›</a:t>
            </a:fld>
            <a:endParaRPr lang="es-PE"/>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showMasterPhAnim="0" type="titleOnly" preserve="1" userDrawn="1">
  <p:cSld name="Solo el título">
    <p:bg>
      <p:bgPr>
        <a:solidFill>
          <a:schemeClr val="bg1"/>
        </a:solidFill>
        <a:effectLst/>
      </p:bgPr>
    </p:bg>
    <p:spTree>
      <p:nvGrpSpPr>
        <p:cNvPr id="1" name=""/>
        <p:cNvGrpSpPr/>
        <p:nvPr/>
      </p:nvGrpSpPr>
      <p:grpSpPr bwMode="auto">
        <a:xfrm>
          <a:off x="0" y="0"/>
          <a:ext cx="0" cy="0"/>
          <a:chOff x="0" y="0"/>
          <a:chExt cx="0" cy="0"/>
        </a:xfrm>
      </p:grpSpPr>
      <p:pic>
        <p:nvPicPr>
          <p:cNvPr id="4" name="Google Shape;81;p10"/>
          <p:cNvPicPr/>
          <p:nvPr/>
        </p:nvPicPr>
        <p:blipFill>
          <a:blip r:embed="rId2"/>
          <a:srcRect b="22863"/>
          <a:stretch/>
        </p:blipFill>
        <p:spPr bwMode="auto">
          <a:xfrm>
            <a:off x="0" y="441154"/>
            <a:ext cx="9144000" cy="4599953"/>
          </a:xfrm>
          <a:prstGeom prst="rect">
            <a:avLst/>
          </a:prstGeom>
          <a:noFill/>
          <a:ln>
            <a:noFill/>
          </a:ln>
        </p:spPr>
      </p:pic>
      <p:sp>
        <p:nvSpPr>
          <p:cNvPr id="5" name="Título 1"/>
          <p:cNvSpPr>
            <a:spLocks noGrp="1"/>
          </p:cNvSpPr>
          <p:nvPr>
            <p:ph type="title"/>
          </p:nvPr>
        </p:nvSpPr>
        <p:spPr bwMode="auto">
          <a:xfrm>
            <a:off x="1253938" y="1798155"/>
            <a:ext cx="6636124" cy="994172"/>
          </a:xfrm>
        </p:spPr>
        <p:txBody>
          <a:bodyPr>
            <a:noAutofit/>
          </a:bodyPr>
          <a:lstStyle>
            <a:lvl1pPr algn="ctr">
              <a:defRPr sz="3600" b="1">
                <a:solidFill>
                  <a:schemeClr val="bg1"/>
                </a:solidFill>
              </a:defRPr>
            </a:lvl1pPr>
          </a:lstStyle>
          <a:p>
            <a:pPr>
              <a:defRPr/>
            </a:pPr>
            <a:r>
              <a:rPr lang="es-ES"/>
              <a:t>Haga clic para modificar el estilo de título del patrón</a:t>
            </a:r>
            <a:endParaRPr lang="es-PE"/>
          </a:p>
        </p:txBody>
      </p:sp>
      <p:sp>
        <p:nvSpPr>
          <p:cNvPr id="6" name="Marcador de fecha 2"/>
          <p:cNvSpPr>
            <a:spLocks noGrp="1"/>
          </p:cNvSpPr>
          <p:nvPr>
            <p:ph type="dt" sz="half" idx="10"/>
          </p:nvPr>
        </p:nvSpPr>
        <p:spPr bwMode="auto"/>
        <p:txBody>
          <a:bodyPr/>
          <a:lstStyle/>
          <a:p>
            <a:pPr>
              <a:defRPr/>
            </a:pPr>
            <a:fld id="{BD6E246E-3CA8-4B11-9CEF-5A7ECF4B3382}" type="datetimeFigureOut">
              <a:rPr lang="es-PE"/>
              <a:t>23/08/2022</a:t>
            </a:fld>
            <a:endParaRPr lang="es-PE"/>
          </a:p>
        </p:txBody>
      </p:sp>
      <p:sp>
        <p:nvSpPr>
          <p:cNvPr id="7" name="Marcador de pie de página 3"/>
          <p:cNvSpPr>
            <a:spLocks noGrp="1"/>
          </p:cNvSpPr>
          <p:nvPr>
            <p:ph type="ftr" sz="quarter" idx="11"/>
          </p:nvPr>
        </p:nvSpPr>
        <p:spPr bwMode="auto"/>
        <p:txBody>
          <a:bodyPr/>
          <a:lstStyle/>
          <a:p>
            <a:pPr>
              <a:defRPr/>
            </a:pPr>
            <a:endParaRPr lang="es-PE"/>
          </a:p>
        </p:txBody>
      </p:sp>
      <p:sp>
        <p:nvSpPr>
          <p:cNvPr id="8" name="Marcador de número de diapositiva 4"/>
          <p:cNvSpPr>
            <a:spLocks noGrp="1"/>
          </p:cNvSpPr>
          <p:nvPr>
            <p:ph type="sldNum" sz="quarter" idx="12"/>
          </p:nvPr>
        </p:nvSpPr>
        <p:spPr bwMode="auto"/>
        <p:txBody>
          <a:bodyPr/>
          <a:lstStyle/>
          <a:p>
            <a:pPr marL="0" lvl="0" indent="0" algn="r">
              <a:spcBef>
                <a:spcPts val="0"/>
              </a:spcBef>
              <a:spcAft>
                <a:spcPts val="0"/>
              </a:spcAft>
              <a:buNone/>
              <a:defRPr/>
            </a:pPr>
            <a:fld id="{00000000-1234-1234-1234-123412341234}" type="slidenum">
              <a:rPr lang="es-PE"/>
              <a:t>‹Nº›</a:t>
            </a:fld>
            <a:endParaRPr lang="es-PE"/>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blank" preserve="1" userDrawn="1">
  <p:cSld name="En blanco">
    <p:spTree>
      <p:nvGrpSpPr>
        <p:cNvPr id="1" name=""/>
        <p:cNvGrpSpPr/>
        <p:nvPr/>
      </p:nvGrpSpPr>
      <p:grpSpPr bwMode="auto">
        <a:xfrm>
          <a:off x="0" y="0"/>
          <a:ext cx="0" cy="0"/>
          <a:chOff x="0" y="0"/>
          <a:chExt cx="0" cy="0"/>
        </a:xfrm>
      </p:grpSpPr>
      <p:sp>
        <p:nvSpPr>
          <p:cNvPr id="4" name="Marcador de fecha 1"/>
          <p:cNvSpPr>
            <a:spLocks noGrp="1"/>
          </p:cNvSpPr>
          <p:nvPr>
            <p:ph type="dt" sz="half" idx="10"/>
          </p:nvPr>
        </p:nvSpPr>
        <p:spPr bwMode="auto"/>
        <p:txBody>
          <a:bodyPr/>
          <a:lstStyle/>
          <a:p>
            <a:pPr>
              <a:defRPr/>
            </a:pPr>
            <a:fld id="{BD6E246E-3CA8-4B11-9CEF-5A7ECF4B3382}" type="datetimeFigureOut">
              <a:rPr lang="es-PE"/>
              <a:t>23/08/2022</a:t>
            </a:fld>
            <a:endParaRPr lang="es-PE"/>
          </a:p>
        </p:txBody>
      </p:sp>
      <p:sp>
        <p:nvSpPr>
          <p:cNvPr id="5" name="Marcador de pie de página 2"/>
          <p:cNvSpPr>
            <a:spLocks noGrp="1"/>
          </p:cNvSpPr>
          <p:nvPr>
            <p:ph type="ftr" sz="quarter" idx="11"/>
          </p:nvPr>
        </p:nvSpPr>
        <p:spPr bwMode="auto"/>
        <p:txBody>
          <a:bodyPr/>
          <a:lstStyle/>
          <a:p>
            <a:pPr>
              <a:defRPr/>
            </a:pPr>
            <a:endParaRPr lang="es-PE"/>
          </a:p>
        </p:txBody>
      </p:sp>
      <p:sp>
        <p:nvSpPr>
          <p:cNvPr id="6" name="Marcador de número de diapositiva 3"/>
          <p:cNvSpPr>
            <a:spLocks noGrp="1"/>
          </p:cNvSpPr>
          <p:nvPr>
            <p:ph type="sldNum" sz="quarter" idx="12"/>
          </p:nvPr>
        </p:nvSpPr>
        <p:spPr bwMode="auto"/>
        <p:txBody>
          <a:bodyPr/>
          <a:lstStyle/>
          <a:p>
            <a:pPr marL="0" lvl="0" indent="0" algn="r">
              <a:spcBef>
                <a:spcPts val="0"/>
              </a:spcBef>
              <a:spcAft>
                <a:spcPts val="0"/>
              </a:spcAft>
              <a:buNone/>
              <a:defRPr/>
            </a:pPr>
            <a:fld id="{00000000-1234-1234-1234-123412341234}" type="slidenum">
              <a:rPr lang="es-PE"/>
              <a:t>‹Nº›</a:t>
            </a:fld>
            <a:endParaRPr lang="es-PE"/>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ido con título">
    <p:spTree>
      <p:nvGrpSpPr>
        <p:cNvPr id="1" name=""/>
        <p:cNvGrpSpPr/>
        <p:nvPr/>
      </p:nvGrpSpPr>
      <p:grpSpPr bwMode="auto">
        <a:xfrm>
          <a:off x="0" y="0"/>
          <a:ext cx="0" cy="0"/>
          <a:chOff x="0" y="0"/>
          <a:chExt cx="0" cy="0"/>
        </a:xfrm>
      </p:grpSpPr>
      <p:sp>
        <p:nvSpPr>
          <p:cNvPr id="4" name="Título 1"/>
          <p:cNvSpPr>
            <a:spLocks noGrp="1"/>
          </p:cNvSpPr>
          <p:nvPr>
            <p:ph type="title"/>
          </p:nvPr>
        </p:nvSpPr>
        <p:spPr bwMode="auto">
          <a:xfrm>
            <a:off x="629841" y="342900"/>
            <a:ext cx="2949178" cy="1200150"/>
          </a:xfrm>
        </p:spPr>
        <p:txBody>
          <a:bodyPr anchor="b"/>
          <a:lstStyle>
            <a:lvl1pPr>
              <a:defRPr sz="2400"/>
            </a:lvl1pPr>
          </a:lstStyle>
          <a:p>
            <a:pPr>
              <a:defRPr/>
            </a:pPr>
            <a:r>
              <a:rPr lang="es-ES"/>
              <a:t>Haga clic para modificar el estilo de título del patrón</a:t>
            </a:r>
            <a:endParaRPr lang="es-PE"/>
          </a:p>
        </p:txBody>
      </p:sp>
      <p:sp>
        <p:nvSpPr>
          <p:cNvPr id="5" name="Marcador de contenido 2"/>
          <p:cNvSpPr>
            <a:spLocks noGrp="1"/>
          </p:cNvSpPr>
          <p:nvPr>
            <p:ph idx="1" hasCustomPrompt="1"/>
          </p:nvPr>
        </p:nvSpPr>
        <p:spPr bwMode="auto">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defRPr/>
            </a:pPr>
            <a:r>
              <a:rPr lang="es-ES"/>
              <a:t>Haga clic para modificar los estilos de texto del patrón</a:t>
            </a:r>
          </a:p>
          <a:p>
            <a:pPr lvl="1">
              <a:defRPr/>
            </a:pPr>
            <a:r>
              <a:rPr lang="es-ES"/>
              <a:t>Segundo nivel</a:t>
            </a:r>
          </a:p>
          <a:p>
            <a:pPr lvl="2">
              <a:defRPr/>
            </a:pPr>
            <a:r>
              <a:rPr lang="es-ES"/>
              <a:t>Tercer nivel</a:t>
            </a:r>
          </a:p>
          <a:p>
            <a:pPr lvl="3">
              <a:defRPr/>
            </a:pPr>
            <a:r>
              <a:rPr lang="es-ES"/>
              <a:t>Cuarto nivel</a:t>
            </a:r>
          </a:p>
          <a:p>
            <a:pPr lvl="4">
              <a:defRPr/>
            </a:pPr>
            <a:r>
              <a:rPr lang="es-ES"/>
              <a:t>Quinto nivel</a:t>
            </a:r>
            <a:endParaRPr lang="es-PE"/>
          </a:p>
        </p:txBody>
      </p:sp>
      <p:sp>
        <p:nvSpPr>
          <p:cNvPr id="6" name="Marcador de texto 3"/>
          <p:cNvSpPr>
            <a:spLocks noGrp="1"/>
          </p:cNvSpPr>
          <p:nvPr>
            <p:ph type="body" sz="half" idx="2" hasCustomPrompt="1"/>
          </p:nvPr>
        </p:nvSpPr>
        <p:spPr bwMode="auto">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defRPr/>
            </a:pPr>
            <a:r>
              <a:rPr lang="es-ES"/>
              <a:t>Haga clic para modificar los estilos de texto del patrón</a:t>
            </a:r>
          </a:p>
        </p:txBody>
      </p:sp>
      <p:sp>
        <p:nvSpPr>
          <p:cNvPr id="7" name="Marcador de fecha 4"/>
          <p:cNvSpPr>
            <a:spLocks noGrp="1"/>
          </p:cNvSpPr>
          <p:nvPr>
            <p:ph type="dt" sz="half" idx="10"/>
          </p:nvPr>
        </p:nvSpPr>
        <p:spPr bwMode="auto"/>
        <p:txBody>
          <a:bodyPr/>
          <a:lstStyle/>
          <a:p>
            <a:pPr>
              <a:defRPr/>
            </a:pPr>
            <a:fld id="{BD6E246E-3CA8-4B11-9CEF-5A7ECF4B3382}" type="datetimeFigureOut">
              <a:rPr lang="es-PE"/>
              <a:t>23/08/2022</a:t>
            </a:fld>
            <a:endParaRPr lang="es-PE"/>
          </a:p>
        </p:txBody>
      </p:sp>
      <p:sp>
        <p:nvSpPr>
          <p:cNvPr id="8" name="Marcador de pie de página 5"/>
          <p:cNvSpPr>
            <a:spLocks noGrp="1"/>
          </p:cNvSpPr>
          <p:nvPr>
            <p:ph type="ftr" sz="quarter" idx="11"/>
          </p:nvPr>
        </p:nvSpPr>
        <p:spPr bwMode="auto"/>
        <p:txBody>
          <a:bodyPr/>
          <a:lstStyle/>
          <a:p>
            <a:pPr>
              <a:defRPr/>
            </a:pPr>
            <a:endParaRPr lang="es-PE"/>
          </a:p>
        </p:txBody>
      </p:sp>
      <p:sp>
        <p:nvSpPr>
          <p:cNvPr id="9" name="Marcador de número de diapositiva 6"/>
          <p:cNvSpPr>
            <a:spLocks noGrp="1"/>
          </p:cNvSpPr>
          <p:nvPr>
            <p:ph type="sldNum" sz="quarter" idx="12"/>
          </p:nvPr>
        </p:nvSpPr>
        <p:spPr bwMode="auto"/>
        <p:txBody>
          <a:bodyPr/>
          <a:lstStyle/>
          <a:p>
            <a:pPr marL="0" lvl="0" indent="0" algn="r">
              <a:spcBef>
                <a:spcPts val="0"/>
              </a:spcBef>
              <a:spcAft>
                <a:spcPts val="0"/>
              </a:spcAft>
              <a:buNone/>
              <a:defRPr/>
            </a:pPr>
            <a:fld id="{00000000-1234-1234-1234-123412341234}" type="slidenum">
              <a:rPr lang="es-PE"/>
              <a:t>‹Nº›</a:t>
            </a:fld>
            <a:endParaRPr lang="es-PE"/>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bwMode="auto">
        <a:xfrm>
          <a:off x="0" y="0"/>
          <a:ext cx="0" cy="0"/>
          <a:chOff x="0" y="0"/>
          <a:chExt cx="0" cy="0"/>
        </a:xfrm>
      </p:grpSpPr>
      <p:sp>
        <p:nvSpPr>
          <p:cNvPr id="4" name="Marcador de título 1"/>
          <p:cNvSpPr>
            <a:spLocks noGrp="1"/>
          </p:cNvSpPr>
          <p:nvPr>
            <p:ph type="title"/>
          </p:nvPr>
        </p:nvSpPr>
        <p:spPr bwMode="auto">
          <a:xfrm>
            <a:off x="628650" y="273844"/>
            <a:ext cx="7886700" cy="994172"/>
          </a:xfrm>
          <a:prstGeom prst="rect">
            <a:avLst/>
          </a:prstGeom>
        </p:spPr>
        <p:txBody>
          <a:bodyPr vert="horz" lIns="91440" tIns="45720" rIns="91440" bIns="45720" rtlCol="0" anchor="ctr">
            <a:normAutofit/>
          </a:bodyPr>
          <a:lstStyle/>
          <a:p>
            <a:pPr>
              <a:defRPr/>
            </a:pPr>
            <a:r>
              <a:rPr lang="es-ES"/>
              <a:t>Haga clic para modificar el estilo de título del patrón</a:t>
            </a:r>
            <a:endParaRPr lang="es-PE"/>
          </a:p>
        </p:txBody>
      </p:sp>
      <p:sp>
        <p:nvSpPr>
          <p:cNvPr id="5" name="Marcador de texto 2"/>
          <p:cNvSpPr>
            <a:spLocks noGrp="1"/>
          </p:cNvSpPr>
          <p:nvPr>
            <p:ph type="body" idx="1"/>
          </p:nvPr>
        </p:nvSpPr>
        <p:spPr bwMode="auto">
          <a:xfrm>
            <a:off x="628650" y="1369218"/>
            <a:ext cx="7886700" cy="3263504"/>
          </a:xfrm>
          <a:prstGeom prst="rect">
            <a:avLst/>
          </a:prstGeom>
        </p:spPr>
        <p:txBody>
          <a:bodyPr vert="horz" lIns="91440" tIns="45720" rIns="91440" bIns="45720" rtlCol="0">
            <a:normAutofit/>
          </a:bodyPr>
          <a:lstStyle/>
          <a:p>
            <a:pPr lvl="0">
              <a:defRPr/>
            </a:pPr>
            <a:r>
              <a:rPr lang="es-ES"/>
              <a:t>Haga clic para modificar los estilos de texto del patrón</a:t>
            </a:r>
          </a:p>
          <a:p>
            <a:pPr lvl="1">
              <a:defRPr/>
            </a:pPr>
            <a:r>
              <a:rPr lang="es-ES"/>
              <a:t>Segundo nivel</a:t>
            </a:r>
          </a:p>
          <a:p>
            <a:pPr lvl="2">
              <a:defRPr/>
            </a:pPr>
            <a:r>
              <a:rPr lang="es-ES"/>
              <a:t>Tercer nivel</a:t>
            </a:r>
          </a:p>
          <a:p>
            <a:pPr lvl="3">
              <a:defRPr/>
            </a:pPr>
            <a:r>
              <a:rPr lang="es-ES"/>
              <a:t>Cuarto nivel</a:t>
            </a:r>
          </a:p>
          <a:p>
            <a:pPr lvl="4">
              <a:defRPr/>
            </a:pPr>
            <a:r>
              <a:rPr lang="es-ES"/>
              <a:t>Quinto nivel</a:t>
            </a:r>
            <a:endParaRPr lang="es-PE"/>
          </a:p>
        </p:txBody>
      </p:sp>
      <p:sp>
        <p:nvSpPr>
          <p:cNvPr id="6" name="Marcador de fecha 3"/>
          <p:cNvSpPr>
            <a:spLocks noGrp="1"/>
          </p:cNvSpPr>
          <p:nvPr>
            <p:ph type="dt" sz="half" idx="2"/>
          </p:nvPr>
        </p:nvSpPr>
        <p:spPr bwMode="auto">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fld id="{BD6E246E-3CA8-4B11-9CEF-5A7ECF4B3382}" type="datetimeFigureOut">
              <a:rPr lang="es-PE"/>
              <a:t>23/08/2022</a:t>
            </a:fld>
            <a:endParaRPr lang="es-PE"/>
          </a:p>
        </p:txBody>
      </p:sp>
      <p:sp>
        <p:nvSpPr>
          <p:cNvPr id="7" name="Marcador de pie de página 4"/>
          <p:cNvSpPr>
            <a:spLocks noGrp="1"/>
          </p:cNvSpPr>
          <p:nvPr>
            <p:ph type="ftr" sz="quarter" idx="3"/>
          </p:nvPr>
        </p:nvSpPr>
        <p:spPr bwMode="auto">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s-PE"/>
          </a:p>
        </p:txBody>
      </p:sp>
      <p:sp>
        <p:nvSpPr>
          <p:cNvPr id="8" name="Marcador de número de diapositiva 5"/>
          <p:cNvSpPr>
            <a:spLocks noGrp="1"/>
          </p:cNvSpPr>
          <p:nvPr>
            <p:ph type="sldNum" sz="quarter" idx="4"/>
          </p:nvPr>
        </p:nvSpPr>
        <p:spPr bwMode="auto">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a:spcBef>
                <a:spcPts val="0"/>
              </a:spcBef>
              <a:spcAft>
                <a:spcPts val="0"/>
              </a:spcAft>
              <a:buNone/>
              <a:defRPr/>
            </a:pPr>
            <a:fld id="{00000000-1234-1234-1234-123412341234}" type="slidenum">
              <a:rPr lang="es-PE"/>
              <a:t>‹Nº›</a:t>
            </a:fld>
            <a:endParaRPr lang="es-PE"/>
          </a:p>
        </p:txBody>
      </p:sp>
      <p:pic>
        <p:nvPicPr>
          <p:cNvPr id="9" name="Google Shape;42;p6"/>
          <p:cNvPicPr/>
          <p:nvPr/>
        </p:nvPicPr>
        <p:blipFill>
          <a:blip r:embed="rId14"/>
          <a:stretch/>
        </p:blipFill>
        <p:spPr bwMode="auto">
          <a:xfrm>
            <a:off x="0" y="-1"/>
            <a:ext cx="9144000" cy="5143309"/>
          </a:xfrm>
          <a:prstGeom prst="rect">
            <a:avLst/>
          </a:prstGeom>
          <a:noFill/>
          <a:ln>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defTabSz="685800">
        <a:lnSpc>
          <a:spcPct val="90000"/>
        </a:lnSpc>
        <a:spcBef>
          <a:spcPts val="0"/>
        </a:spcBef>
        <a:buNone/>
        <a:defRPr sz="3300">
          <a:solidFill>
            <a:schemeClr val="tx1"/>
          </a:solidFill>
          <a:latin typeface="+mj-lt"/>
          <a:ea typeface="+mj-ea"/>
          <a:cs typeface="+mj-cs"/>
        </a:defRPr>
      </a:lvl1pPr>
    </p:titleStyle>
    <p:bodyStyle>
      <a:lvl1pPr marL="171450" indent="-171450" algn="l" defTabSz="685800">
        <a:lnSpc>
          <a:spcPct val="90000"/>
        </a:lnSpc>
        <a:spcBef>
          <a:spcPts val="750"/>
        </a:spcBef>
        <a:buFont typeface="Arial"/>
        <a:buChar char="•"/>
        <a:defRPr sz="2100">
          <a:solidFill>
            <a:schemeClr val="tx1"/>
          </a:solidFill>
          <a:latin typeface="+mn-lt"/>
          <a:ea typeface="+mn-ea"/>
          <a:cs typeface="+mn-cs"/>
        </a:defRPr>
      </a:lvl1pPr>
      <a:lvl2pPr marL="514350" indent="-171450" algn="l" defTabSz="685800">
        <a:lnSpc>
          <a:spcPct val="90000"/>
        </a:lnSpc>
        <a:spcBef>
          <a:spcPts val="375"/>
        </a:spcBef>
        <a:buFont typeface="Arial"/>
        <a:buChar char="•"/>
        <a:defRPr sz="1800">
          <a:solidFill>
            <a:schemeClr val="tx1"/>
          </a:solidFill>
          <a:latin typeface="+mn-lt"/>
          <a:ea typeface="+mn-ea"/>
          <a:cs typeface="+mn-cs"/>
        </a:defRPr>
      </a:lvl2pPr>
      <a:lvl3pPr marL="857250" indent="-171450" algn="l" defTabSz="685800">
        <a:lnSpc>
          <a:spcPct val="90000"/>
        </a:lnSpc>
        <a:spcBef>
          <a:spcPts val="375"/>
        </a:spcBef>
        <a:buFont typeface="Arial"/>
        <a:buChar char="•"/>
        <a:defRPr sz="1500">
          <a:solidFill>
            <a:schemeClr val="tx1"/>
          </a:solidFill>
          <a:latin typeface="+mn-lt"/>
          <a:ea typeface="+mn-ea"/>
          <a:cs typeface="+mn-cs"/>
        </a:defRPr>
      </a:lvl3pPr>
      <a:lvl4pPr marL="1200150" indent="-171450" algn="l" defTabSz="685800">
        <a:lnSpc>
          <a:spcPct val="90000"/>
        </a:lnSpc>
        <a:spcBef>
          <a:spcPts val="375"/>
        </a:spcBef>
        <a:buFont typeface="Arial"/>
        <a:buChar char="•"/>
        <a:defRPr sz="1350">
          <a:solidFill>
            <a:schemeClr val="tx1"/>
          </a:solidFill>
          <a:latin typeface="+mn-lt"/>
          <a:ea typeface="+mn-ea"/>
          <a:cs typeface="+mn-cs"/>
        </a:defRPr>
      </a:lvl4pPr>
      <a:lvl5pPr marL="1543050" indent="-171450" algn="l" defTabSz="685800">
        <a:lnSpc>
          <a:spcPct val="90000"/>
        </a:lnSpc>
        <a:spcBef>
          <a:spcPts val="375"/>
        </a:spcBef>
        <a:buFont typeface="Arial"/>
        <a:buChar char="•"/>
        <a:defRPr sz="1350">
          <a:solidFill>
            <a:schemeClr val="tx1"/>
          </a:solidFill>
          <a:latin typeface="+mn-lt"/>
          <a:ea typeface="+mn-ea"/>
          <a:cs typeface="+mn-cs"/>
        </a:defRPr>
      </a:lvl5pPr>
      <a:lvl6pPr marL="1885950" indent="-171450" algn="l" defTabSz="685800">
        <a:lnSpc>
          <a:spcPct val="90000"/>
        </a:lnSpc>
        <a:spcBef>
          <a:spcPts val="375"/>
        </a:spcBef>
        <a:buFont typeface="Arial"/>
        <a:buChar char="•"/>
        <a:defRPr sz="1350">
          <a:solidFill>
            <a:schemeClr val="tx1"/>
          </a:solidFill>
          <a:latin typeface="+mn-lt"/>
          <a:ea typeface="+mn-ea"/>
          <a:cs typeface="+mn-cs"/>
        </a:defRPr>
      </a:lvl6pPr>
      <a:lvl7pPr marL="2228850" indent="-171450" algn="l" defTabSz="685800">
        <a:lnSpc>
          <a:spcPct val="90000"/>
        </a:lnSpc>
        <a:spcBef>
          <a:spcPts val="375"/>
        </a:spcBef>
        <a:buFont typeface="Arial"/>
        <a:buChar char="•"/>
        <a:defRPr sz="1350">
          <a:solidFill>
            <a:schemeClr val="tx1"/>
          </a:solidFill>
          <a:latin typeface="+mn-lt"/>
          <a:ea typeface="+mn-ea"/>
          <a:cs typeface="+mn-cs"/>
        </a:defRPr>
      </a:lvl7pPr>
      <a:lvl8pPr marL="2571750" indent="-171450" algn="l" defTabSz="685800">
        <a:lnSpc>
          <a:spcPct val="90000"/>
        </a:lnSpc>
        <a:spcBef>
          <a:spcPts val="375"/>
        </a:spcBef>
        <a:buFont typeface="Arial"/>
        <a:buChar char="•"/>
        <a:defRPr sz="1350">
          <a:solidFill>
            <a:schemeClr val="tx1"/>
          </a:solidFill>
          <a:latin typeface="+mn-lt"/>
          <a:ea typeface="+mn-ea"/>
          <a:cs typeface="+mn-cs"/>
        </a:defRPr>
      </a:lvl8pPr>
      <a:lvl9pPr marL="2914650" indent="-171450" algn="l" defTabSz="685800">
        <a:lnSpc>
          <a:spcPct val="90000"/>
        </a:lnSpc>
        <a:spcBef>
          <a:spcPts val="375"/>
        </a:spcBef>
        <a:buFont typeface="Arial"/>
        <a:buChar char="•"/>
        <a:defRPr sz="1350">
          <a:solidFill>
            <a:schemeClr val="tx1"/>
          </a:solidFill>
          <a:latin typeface="+mn-lt"/>
          <a:ea typeface="+mn-ea"/>
          <a:cs typeface="+mn-cs"/>
        </a:defRPr>
      </a:lvl9pPr>
    </p:bodyStyle>
    <p:otherStyle>
      <a:defPPr>
        <a:defRPr lang="es-PE"/>
      </a:defPPr>
      <a:lvl1pPr marL="0" algn="l" defTabSz="685800">
        <a:defRPr sz="1350">
          <a:solidFill>
            <a:schemeClr val="tx1"/>
          </a:solidFill>
          <a:latin typeface="+mn-lt"/>
          <a:ea typeface="+mn-ea"/>
          <a:cs typeface="+mn-cs"/>
        </a:defRPr>
      </a:lvl1pPr>
      <a:lvl2pPr marL="342900" algn="l" defTabSz="685800">
        <a:defRPr sz="1350">
          <a:solidFill>
            <a:schemeClr val="tx1"/>
          </a:solidFill>
          <a:latin typeface="+mn-lt"/>
          <a:ea typeface="+mn-ea"/>
          <a:cs typeface="+mn-cs"/>
        </a:defRPr>
      </a:lvl2pPr>
      <a:lvl3pPr marL="685800" algn="l" defTabSz="685800">
        <a:defRPr sz="1350">
          <a:solidFill>
            <a:schemeClr val="tx1"/>
          </a:solidFill>
          <a:latin typeface="+mn-lt"/>
          <a:ea typeface="+mn-ea"/>
          <a:cs typeface="+mn-cs"/>
        </a:defRPr>
      </a:lvl3pPr>
      <a:lvl4pPr marL="1028700" algn="l" defTabSz="685800">
        <a:defRPr sz="1350">
          <a:solidFill>
            <a:schemeClr val="tx1"/>
          </a:solidFill>
          <a:latin typeface="+mn-lt"/>
          <a:ea typeface="+mn-ea"/>
          <a:cs typeface="+mn-cs"/>
        </a:defRPr>
      </a:lvl4pPr>
      <a:lvl5pPr marL="1371600" algn="l" defTabSz="685800">
        <a:defRPr sz="1350">
          <a:solidFill>
            <a:schemeClr val="tx1"/>
          </a:solidFill>
          <a:latin typeface="+mn-lt"/>
          <a:ea typeface="+mn-ea"/>
          <a:cs typeface="+mn-cs"/>
        </a:defRPr>
      </a:lvl5pPr>
      <a:lvl6pPr marL="1714500" algn="l" defTabSz="685800">
        <a:defRPr sz="1350">
          <a:solidFill>
            <a:schemeClr val="tx1"/>
          </a:solidFill>
          <a:latin typeface="+mn-lt"/>
          <a:ea typeface="+mn-ea"/>
          <a:cs typeface="+mn-cs"/>
        </a:defRPr>
      </a:lvl6pPr>
      <a:lvl7pPr marL="2057400" algn="l" defTabSz="685800">
        <a:defRPr sz="1350">
          <a:solidFill>
            <a:schemeClr val="tx1"/>
          </a:solidFill>
          <a:latin typeface="+mn-lt"/>
          <a:ea typeface="+mn-ea"/>
          <a:cs typeface="+mn-cs"/>
        </a:defRPr>
      </a:lvl7pPr>
      <a:lvl8pPr marL="2400300" algn="l" defTabSz="685800">
        <a:defRPr sz="1350">
          <a:solidFill>
            <a:schemeClr val="tx1"/>
          </a:solidFill>
          <a:latin typeface="+mn-lt"/>
          <a:ea typeface="+mn-ea"/>
          <a:cs typeface="+mn-cs"/>
        </a:defRPr>
      </a:lvl8pPr>
      <a:lvl9pPr marL="2743200" algn="l" defTabSz="685800">
        <a:defRPr sz="135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geeksforgeeks.org/file-handling-c-classes/" TargetMode="External"/><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hyperlink" Target="http://www.cplusplus.com/doc/tutorial/file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hyperlink" Target="https://www.cs.scranton.edu/~mccloske/courses/cmps340/file_record_storage.html" TargetMode="Externa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66;p13"/>
          <p:cNvSpPr>
            <a:spLocks noGrp="1"/>
          </p:cNvSpPr>
          <p:nvPr>
            <p:ph type="ctrTitle"/>
          </p:nvPr>
        </p:nvSpPr>
        <p:spPr bwMode="auto">
          <a:xfrm>
            <a:off x="164727" y="592547"/>
            <a:ext cx="4313144" cy="1332968"/>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defRPr/>
            </a:pPr>
            <a:r>
              <a:rPr lang="en-US"/>
              <a:t>File Organization</a:t>
            </a:r>
          </a:p>
        </p:txBody>
      </p:sp>
      <p:sp>
        <p:nvSpPr>
          <p:cNvPr id="5" name="Google Shape;67;p13"/>
          <p:cNvSpPr>
            <a:spLocks noGrp="1"/>
          </p:cNvSpPr>
          <p:nvPr>
            <p:ph type="subTitle" idx="1"/>
          </p:nvPr>
        </p:nvSpPr>
        <p:spPr bwMode="auto">
          <a:xfrm>
            <a:off x="307731" y="1937032"/>
            <a:ext cx="3525715" cy="7926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en-US" b="1"/>
              <a:t>Introducción</a:t>
            </a:r>
            <a:endParaRPr b="1"/>
          </a:p>
          <a:p>
            <a:pPr marL="0" lvl="0" indent="0" algn="ctr">
              <a:spcBef>
                <a:spcPts val="0"/>
              </a:spcBef>
              <a:spcAft>
                <a:spcPts val="0"/>
              </a:spcAft>
              <a:buNone/>
              <a:defRPr/>
            </a:pPr>
            <a:endParaRPr sz="500" b="1"/>
          </a:p>
          <a:p>
            <a:pPr marL="0" lvl="0" indent="0" algn="ctr">
              <a:spcBef>
                <a:spcPts val="0"/>
              </a:spcBef>
              <a:spcAft>
                <a:spcPts val="0"/>
              </a:spcAft>
              <a:buNone/>
              <a:defRPr/>
            </a:pPr>
            <a:r>
              <a:rPr lang="en-US" sz="2000"/>
              <a:t>Semana 01</a:t>
            </a:r>
            <a:endParaRPr sz="2000"/>
          </a:p>
        </p:txBody>
      </p:sp>
      <p:sp>
        <p:nvSpPr>
          <p:cNvPr id="6" name="Google Shape;68;p13"/>
          <p:cNvSpPr/>
          <p:nvPr/>
        </p:nvSpPr>
        <p:spPr bwMode="auto">
          <a:xfrm>
            <a:off x="114400" y="117725"/>
            <a:ext cx="8867700" cy="490800"/>
          </a:xfrm>
          <a:prstGeom prst="rect">
            <a:avLst/>
          </a:prstGeom>
          <a:noFill/>
          <a:ln>
            <a:noFill/>
          </a:ln>
        </p:spPr>
        <p:txBody>
          <a:bodyPr spcFirstLastPara="1" wrap="square" lIns="91425" tIns="45700" rIns="91425" bIns="45700" anchor="ctr" anchorCtr="0">
            <a:noAutofit/>
          </a:bodyPr>
          <a:lstStyle/>
          <a:p>
            <a:pPr marL="0" lvl="0" indent="0">
              <a:spcBef>
                <a:spcPts val="0"/>
              </a:spcBef>
              <a:spcAft>
                <a:spcPts val="0"/>
              </a:spcAft>
              <a:buNone/>
              <a:defRPr/>
            </a:pPr>
            <a:r>
              <a:rPr lang="en-US" sz="2500">
                <a:solidFill>
                  <a:srgbClr val="666666"/>
                </a:solidFill>
                <a:latin typeface="Calibri"/>
                <a:ea typeface="Calibri"/>
                <a:cs typeface="Calibri"/>
              </a:rPr>
              <a:t>CS2702</a:t>
            </a:r>
            <a:r>
              <a:rPr lang="en-US" sz="2500" b="1">
                <a:solidFill>
                  <a:srgbClr val="666666"/>
                </a:solidFill>
                <a:latin typeface="Calibri"/>
                <a:ea typeface="Calibri"/>
                <a:cs typeface="Calibri"/>
              </a:rPr>
              <a:t>                          </a:t>
            </a:r>
            <a:r>
              <a:rPr lang="en-US" sz="2500" cap="small">
                <a:solidFill>
                  <a:srgbClr val="666666"/>
                </a:solidFill>
                <a:latin typeface="Calibri"/>
                <a:ea typeface="Calibri"/>
                <a:cs typeface="Calibri"/>
              </a:rPr>
              <a:t>Bases de Datos II</a:t>
            </a:r>
            <a:endParaRPr sz="2950">
              <a:solidFill>
                <a:srgbClr val="666666"/>
              </a:solidFill>
              <a:latin typeface="Calibri"/>
              <a:ea typeface="Calibri"/>
              <a:cs typeface="Calibri"/>
            </a:endParaRPr>
          </a:p>
        </p:txBody>
      </p:sp>
      <p:sp>
        <p:nvSpPr>
          <p:cNvPr id="7" name="Google Shape;69;p13"/>
          <p:cNvSpPr/>
          <p:nvPr/>
        </p:nvSpPr>
        <p:spPr bwMode="auto">
          <a:xfrm>
            <a:off x="193938" y="3217985"/>
            <a:ext cx="3753300" cy="490800"/>
          </a:xfrm>
          <a:prstGeom prst="rect">
            <a:avLst/>
          </a:prstGeom>
          <a:noFill/>
          <a:ln>
            <a:noFill/>
          </a:ln>
        </p:spPr>
        <p:txBody>
          <a:bodyPr spcFirstLastPara="1" wrap="square" lIns="91425" tIns="45700" rIns="91425" bIns="45700" anchor="t" anchorCtr="0">
            <a:noAutofit/>
          </a:bodyPr>
          <a:lstStyle/>
          <a:p>
            <a:pPr marL="0" lvl="0" indent="0" algn="ctr">
              <a:lnSpc>
                <a:spcPct val="80000"/>
              </a:lnSpc>
              <a:spcBef>
                <a:spcPts val="400"/>
              </a:spcBef>
              <a:spcAft>
                <a:spcPts val="0"/>
              </a:spcAft>
              <a:buNone/>
              <a:defRPr/>
            </a:pPr>
            <a:r>
              <a:rPr lang="en-US" sz="1600">
                <a:solidFill>
                  <a:srgbClr val="45818E"/>
                </a:solidFill>
                <a:latin typeface="Calibri"/>
                <a:ea typeface="Calibri"/>
                <a:cs typeface="Calibri"/>
              </a:rPr>
              <a:t>Heider Sanchez </a:t>
            </a:r>
          </a:p>
          <a:p>
            <a:pPr marL="0" lvl="0" indent="0" algn="ctr">
              <a:lnSpc>
                <a:spcPct val="80000"/>
              </a:lnSpc>
              <a:spcBef>
                <a:spcPts val="400"/>
              </a:spcBef>
              <a:spcAft>
                <a:spcPts val="0"/>
              </a:spcAft>
              <a:buNone/>
              <a:defRPr/>
            </a:pPr>
            <a:r>
              <a:rPr lang="en-US" sz="1600" i="1">
                <a:solidFill>
                  <a:srgbClr val="45818E"/>
                </a:solidFill>
                <a:latin typeface="Calibri"/>
                <a:ea typeface="Calibri"/>
                <a:cs typeface="Calibri"/>
              </a:rPr>
              <a:t>hsanchez@utec.edu.pe</a:t>
            </a:r>
            <a:endParaRPr sz="1600" i="1">
              <a:solidFill>
                <a:srgbClr val="45818E"/>
              </a:solidFill>
              <a:latin typeface="Calibri"/>
              <a:ea typeface="Calibri"/>
              <a:cs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01;p18"/>
          <p:cNvSpPr>
            <a:spLocks noGrp="1"/>
          </p:cNvSpPr>
          <p:nvPr>
            <p:ph type="title"/>
          </p:nvPr>
        </p:nvSpPr>
        <p:spPr bwMode="auto">
          <a:xfrm>
            <a:off x="311700" y="140225"/>
            <a:ext cx="8520600" cy="70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en-US" dirty="0" err="1"/>
              <a:t>Operaciones</a:t>
            </a:r>
            <a:r>
              <a:rPr lang="en-US" dirty="0"/>
              <a:t> </a:t>
            </a:r>
            <a:r>
              <a:rPr lang="en-US" dirty="0" err="1"/>
              <a:t>básicas</a:t>
            </a:r>
            <a:r>
              <a:rPr lang="en-US" dirty="0"/>
              <a:t> </a:t>
            </a:r>
            <a:r>
              <a:rPr lang="en-US" dirty="0" err="1"/>
              <a:t>en</a:t>
            </a:r>
            <a:r>
              <a:rPr lang="en-US" dirty="0"/>
              <a:t> </a:t>
            </a:r>
            <a:r>
              <a:rPr lang="en-US" dirty="0" err="1"/>
              <a:t>archivos</a:t>
            </a:r>
            <a:r>
              <a:rPr lang="en-US" dirty="0"/>
              <a:t> </a:t>
            </a:r>
            <a:r>
              <a:rPr lang="en-US" dirty="0" err="1"/>
              <a:t>en</a:t>
            </a:r>
            <a:r>
              <a:rPr lang="en-US" dirty="0"/>
              <a:t> C++</a:t>
            </a:r>
          </a:p>
        </p:txBody>
      </p:sp>
      <p:pic>
        <p:nvPicPr>
          <p:cNvPr id="5" name="Picture 2" descr="table-6-1-detail-of-file-stream-classes"/>
          <p:cNvPicPr>
            <a:picLocks noChangeAspect="1" noChangeArrowheads="1"/>
          </p:cNvPicPr>
          <p:nvPr/>
        </p:nvPicPr>
        <p:blipFill>
          <a:blip r:embed="rId2"/>
          <a:stretch/>
        </p:blipFill>
        <p:spPr bwMode="auto">
          <a:xfrm>
            <a:off x="1676400" y="803405"/>
            <a:ext cx="5791200" cy="3676650"/>
          </a:xfrm>
          <a:prstGeom prst="rect">
            <a:avLst/>
          </a:prstGeom>
          <a:noFill/>
        </p:spPr>
      </p:pic>
      <p:sp>
        <p:nvSpPr>
          <p:cNvPr id="6" name="CuadroTexto 4"/>
          <p:cNvSpPr/>
          <p:nvPr/>
        </p:nvSpPr>
        <p:spPr bwMode="auto">
          <a:xfrm>
            <a:off x="725750" y="4480055"/>
            <a:ext cx="7169741" cy="646331"/>
          </a:xfrm>
          <a:prstGeom prst="rect">
            <a:avLst/>
          </a:prstGeom>
          <a:noFill/>
        </p:spPr>
        <p:txBody>
          <a:bodyPr wrap="square">
            <a:spAutoFit/>
          </a:bodyPr>
          <a:lstStyle/>
          <a:p>
            <a:pPr>
              <a:defRPr/>
            </a:pPr>
            <a:r>
              <a:rPr lang="es-PE" u="sng" dirty="0">
                <a:solidFill>
                  <a:schemeClr val="tx2">
                    <a:lumMod val="75000"/>
                  </a:schemeClr>
                </a:solidFill>
                <a:hlinkClick r:id="rId3" tooltip="https://www.geeksforgeeks.org/file-handling-c-classes/"/>
              </a:rPr>
              <a:t>https://www.geeksforgeeks.org/file-handling-c-classes/</a:t>
            </a:r>
            <a:endParaRPr lang="es-PE" dirty="0">
              <a:solidFill>
                <a:schemeClr val="tx2">
                  <a:lumMod val="75000"/>
                </a:schemeClr>
              </a:solidFill>
            </a:endParaRPr>
          </a:p>
          <a:p>
            <a:pPr>
              <a:defRPr/>
            </a:pPr>
            <a:r>
              <a:rPr lang="es-PE" u="sng" dirty="0">
                <a:solidFill>
                  <a:schemeClr val="tx2">
                    <a:lumMod val="75000"/>
                  </a:schemeClr>
                </a:solidFill>
                <a:hlinkClick r:id="rId4" tooltip="http://www.cplusplus.com/doc/tutorial/files/"/>
              </a:rPr>
              <a:t>http://www.cplusplus.com/doc/tutorial/files/</a:t>
            </a:r>
            <a:endParaRPr lang="es-PE" dirty="0">
              <a:solidFill>
                <a:schemeClr val="tx2">
                  <a:lumMod val="75000"/>
                </a:schemeClr>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07;p19"/>
          <p:cNvSpPr>
            <a:spLocks noGrp="1"/>
          </p:cNvSpPr>
          <p:nvPr>
            <p:ph type="title"/>
          </p:nvPr>
        </p:nvSpPr>
        <p:spPr bwMode="auto">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es-PE"/>
              <a:t>Organizando </a:t>
            </a:r>
            <a:r>
              <a:rPr lang="en-US"/>
              <a:t>Registros en un Archivo</a:t>
            </a:r>
          </a:p>
        </p:txBody>
      </p:sp>
      <p:sp>
        <p:nvSpPr>
          <p:cNvPr id="5" name="Rectángulo 1"/>
          <p:cNvSpPr/>
          <p:nvPr/>
        </p:nvSpPr>
        <p:spPr bwMode="auto">
          <a:xfrm>
            <a:off x="2284371" y="2155044"/>
            <a:ext cx="4700326" cy="1015663"/>
          </a:xfrm>
          <a:prstGeom prst="rect">
            <a:avLst/>
          </a:prstGeom>
        </p:spPr>
        <p:txBody>
          <a:bodyPr wrap="none">
            <a:spAutoFit/>
          </a:bodyPr>
          <a:lstStyle/>
          <a:p>
            <a:pPr marL="514350" indent="-514350">
              <a:buFont typeface="+mj-lt"/>
              <a:buAutoNum type="arabicPeriod"/>
              <a:defRPr/>
            </a:pPr>
            <a:r>
              <a:rPr lang="en-US" sz="2800">
                <a:solidFill>
                  <a:schemeClr val="bg2">
                    <a:lumMod val="50000"/>
                  </a:schemeClr>
                </a:solidFill>
              </a:rPr>
              <a:t>Fixed-Length Records</a:t>
            </a:r>
          </a:p>
          <a:p>
            <a:pPr marL="514350" indent="-514350">
              <a:buFont typeface="+mj-lt"/>
              <a:buAutoNum type="arabicPeriod"/>
              <a:defRPr/>
            </a:pPr>
            <a:r>
              <a:rPr lang="en-US" sz="2800">
                <a:solidFill>
                  <a:schemeClr val="bg2">
                    <a:lumMod val="50000"/>
                  </a:schemeClr>
                </a:solidFill>
              </a:rPr>
              <a:t>Variable-Length</a:t>
            </a:r>
            <a:r>
              <a:rPr lang="en-US" sz="3200">
                <a:solidFill>
                  <a:schemeClr val="bg2">
                    <a:lumMod val="50000"/>
                  </a:schemeClr>
                </a:solidFill>
              </a:rPr>
              <a:t> </a:t>
            </a:r>
            <a:r>
              <a:rPr lang="en-US" sz="2800">
                <a:solidFill>
                  <a:schemeClr val="bg2">
                    <a:lumMod val="50000"/>
                  </a:schemeClr>
                </a:solidFill>
              </a:rPr>
              <a:t>Records</a:t>
            </a:r>
            <a:endParaRPr lang="es-PE" sz="2800">
              <a:solidFill>
                <a:schemeClr val="bg2">
                  <a:lumMod val="50000"/>
                </a:schemeClr>
              </a:solidFill>
            </a:endParaRPr>
          </a:p>
        </p:txBody>
      </p:sp>
      <p:sp>
        <p:nvSpPr>
          <p:cNvPr id="6" name="Rectángulo 3"/>
          <p:cNvSpPr/>
          <p:nvPr/>
        </p:nvSpPr>
        <p:spPr bwMode="auto">
          <a:xfrm>
            <a:off x="85766" y="4497169"/>
            <a:ext cx="8337265" cy="615553"/>
          </a:xfrm>
          <a:prstGeom prst="rect">
            <a:avLst/>
          </a:prstGeom>
        </p:spPr>
        <p:txBody>
          <a:bodyPr wrap="square">
            <a:spAutoFit/>
          </a:bodyPr>
          <a:lstStyle/>
          <a:p>
            <a:pPr>
              <a:defRPr/>
            </a:pPr>
            <a:r>
              <a:rPr lang="es-PE" sz="1700">
                <a:solidFill>
                  <a:schemeClr val="bg1"/>
                </a:solidFill>
              </a:rPr>
              <a:t>File Structures: An object-oriented approach with C++, Michael J. Folk. Addison Wesley, 3rd Edition, 1998.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12;p20"/>
          <p:cNvSpPr>
            <a:spLocks noGrp="1"/>
          </p:cNvSpPr>
          <p:nvPr>
            <p:ph type="title"/>
          </p:nvPr>
        </p:nvSpPr>
        <p:spPr bwMode="auto">
          <a:xfrm>
            <a:off x="311700" y="194391"/>
            <a:ext cx="8520600" cy="707400"/>
          </a:xfrm>
          <a:prstGeom prst="rect">
            <a:avLst/>
          </a:prstGeom>
        </p:spPr>
        <p:txBody>
          <a:bodyPr spcFirstLastPara="1" wrap="square" lIns="91425" tIns="91425" rIns="91425" bIns="91425" anchor="t" anchorCtr="0">
            <a:noAutofit/>
          </a:bodyPr>
          <a:lstStyle/>
          <a:p>
            <a:pPr marL="0" lvl="0" indent="0" algn="l">
              <a:lnSpc>
                <a:spcPct val="114999"/>
              </a:lnSpc>
              <a:spcBef>
                <a:spcPts val="600"/>
              </a:spcBef>
              <a:spcAft>
                <a:spcPts val="0"/>
              </a:spcAft>
              <a:buNone/>
              <a:defRPr/>
            </a:pPr>
            <a:r>
              <a:rPr lang="en-US"/>
              <a:t>Fixed-Length Records</a:t>
            </a:r>
            <a:endParaRPr sz="2600" i="1" u="sng">
              <a:solidFill>
                <a:srgbClr val="000000"/>
              </a:solidFill>
              <a:latin typeface="Arial"/>
              <a:ea typeface="Arial"/>
              <a:cs typeface="Arial"/>
            </a:endParaRPr>
          </a:p>
          <a:p>
            <a:pPr marL="0" lvl="0" indent="0" algn="l">
              <a:spcBef>
                <a:spcPts val="0"/>
              </a:spcBef>
              <a:spcAft>
                <a:spcPts val="0"/>
              </a:spcAft>
              <a:buNone/>
              <a:defRPr/>
            </a:pPr>
            <a:endParaRPr/>
          </a:p>
        </p:txBody>
      </p:sp>
      <p:sp>
        <p:nvSpPr>
          <p:cNvPr id="5" name="Google Shape;113;p20"/>
          <p:cNvSpPr>
            <a:spLocks noGrp="1"/>
          </p:cNvSpPr>
          <p:nvPr>
            <p:ph type="body" idx="1"/>
          </p:nvPr>
        </p:nvSpPr>
        <p:spPr bwMode="auto">
          <a:xfrm>
            <a:off x="311700" y="961525"/>
            <a:ext cx="8520600" cy="2584800"/>
          </a:xfrm>
          <a:prstGeom prst="rect">
            <a:avLst/>
          </a:prstGeom>
        </p:spPr>
        <p:txBody>
          <a:bodyPr spcFirstLastPara="1" wrap="square" lIns="91425" tIns="91425" rIns="91425" bIns="91425" anchor="t" anchorCtr="0">
            <a:noAutofit/>
          </a:bodyPr>
          <a:lstStyle/>
          <a:p>
            <a:pPr marL="342900" algn="just">
              <a:spcBef>
                <a:spcPts val="600"/>
              </a:spcBef>
              <a:defRPr/>
            </a:pPr>
            <a:r>
              <a:rPr lang="en-US" sz="2500">
                <a:latin typeface="Arial"/>
                <a:ea typeface="Arial"/>
                <a:cs typeface="Arial"/>
              </a:rPr>
              <a:t>Todos los registros en un archivo tienen la misma longitud </a:t>
            </a:r>
            <a:r>
              <a:rPr lang="es-PE" sz="2500">
                <a:latin typeface="Arial"/>
                <a:ea typeface="Arial"/>
                <a:cs typeface="Arial"/>
              </a:rPr>
              <a:t>y</a:t>
            </a:r>
            <a:r>
              <a:rPr lang="en-US" sz="2500">
                <a:latin typeface="Arial"/>
                <a:ea typeface="Arial"/>
                <a:cs typeface="Arial"/>
              </a:rPr>
              <a:t> la misma cantidad de campos. </a:t>
            </a:r>
            <a:r>
              <a:rPr lang="es-PE" sz="2500">
                <a:latin typeface="Arial"/>
                <a:ea typeface="Arial"/>
                <a:cs typeface="Arial"/>
              </a:rPr>
              <a:t>E</a:t>
            </a:r>
            <a:r>
              <a:rPr lang="en-US" sz="2500">
                <a:latin typeface="Arial"/>
                <a:ea typeface="Arial"/>
                <a:cs typeface="Arial"/>
              </a:rPr>
              <a:t>l tamaño de cada campo es el mismo para cada registro. Esto asegura fácil ubicación de los valores de cada campo ya que sus posiciones están predeterminadas. </a:t>
            </a:r>
            <a:endParaRPr sz="1700"/>
          </a:p>
        </p:txBody>
      </p:sp>
      <p:graphicFrame>
        <p:nvGraphicFramePr>
          <p:cNvPr id="6" name="Google Shape;114;p20"/>
          <p:cNvGraphicFramePr>
            <a:graphicFrameLocks/>
          </p:cNvGraphicFramePr>
          <p:nvPr>
            <p:extLst>
              <p:ext uri="{D42A27DB-BD31-4B8C-83A1-F6EECF244321}">
                <p14:modId xmlns:p14="http://schemas.microsoft.com/office/powerpoint/2010/main" val="421111393"/>
              </p:ext>
            </p:extLst>
          </p:nvPr>
        </p:nvGraphicFramePr>
        <p:xfrm>
          <a:off x="623275" y="3615986"/>
          <a:ext cx="7239000" cy="811216"/>
        </p:xfrm>
        <a:graphic>
          <a:graphicData uri="http://schemas.openxmlformats.org/drawingml/2006/table">
            <a:tbl>
              <a:tblPr>
                <a:tableStyleId>{80DCA5AB-F105-47A5-E05E-BCC8C557BA43}</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0999">
                <a:tc>
                  <a:txBody>
                    <a:bodyPr/>
                    <a:lstStyle/>
                    <a:p>
                      <a:pPr marL="0" lvl="0" indent="0" algn="l">
                        <a:lnSpc>
                          <a:spcPct val="114999"/>
                        </a:lnSpc>
                        <a:spcBef>
                          <a:spcPts val="0"/>
                        </a:spcBef>
                        <a:spcAft>
                          <a:spcPts val="0"/>
                        </a:spcAft>
                        <a:buNone/>
                        <a:defRPr/>
                      </a:pPr>
                      <a:r>
                        <a:rPr lang="en-US"/>
                        <a:t>Howard</a:t>
                      </a:r>
                    </a:p>
                  </a:txBody>
                  <a:tcPr marL="91425" marR="91425" marT="91425" marB="91425"/>
                </a:tc>
                <a:tc>
                  <a:txBody>
                    <a:bodyPr/>
                    <a:lstStyle/>
                    <a:p>
                      <a:pPr marL="0" lvl="0" indent="0" algn="l">
                        <a:lnSpc>
                          <a:spcPct val="114999"/>
                        </a:lnSpc>
                        <a:spcBef>
                          <a:spcPts val="0"/>
                        </a:spcBef>
                        <a:spcAft>
                          <a:spcPts val="0"/>
                        </a:spcAft>
                        <a:buNone/>
                        <a:defRPr/>
                      </a:pPr>
                      <a:r>
                        <a:rPr lang="en-US"/>
                        <a:t>Paredes     </a:t>
                      </a:r>
                    </a:p>
                  </a:txBody>
                  <a:tcPr marL="91425" marR="91425" marT="91425" marB="91425"/>
                </a:tc>
                <a:tc>
                  <a:txBody>
                    <a:bodyPr/>
                    <a:lstStyle/>
                    <a:p>
                      <a:pPr marL="0" lvl="0" indent="0" algn="l">
                        <a:lnSpc>
                          <a:spcPct val="114999"/>
                        </a:lnSpc>
                        <a:spcBef>
                          <a:spcPts val="0"/>
                        </a:spcBef>
                        <a:spcAft>
                          <a:spcPts val="0"/>
                        </a:spcAft>
                        <a:buNone/>
                        <a:defRPr/>
                      </a:pPr>
                      <a:r>
                        <a:rPr lang="en-US"/>
                        <a:t>Zegarra     </a:t>
                      </a:r>
                    </a:p>
                  </a:txBody>
                  <a:tcPr marL="91425" marR="91425" marT="91425" marB="91425"/>
                </a:tc>
                <a:tc>
                  <a:txBody>
                    <a:bodyPr/>
                    <a:lstStyle/>
                    <a:p>
                      <a:pPr marL="0" lvl="0" indent="0" algn="l">
                        <a:lnSpc>
                          <a:spcPct val="114999"/>
                        </a:lnSpc>
                        <a:spcBef>
                          <a:spcPts val="0"/>
                        </a:spcBef>
                        <a:spcAft>
                          <a:spcPts val="0"/>
                        </a:spcAft>
                        <a:buNone/>
                        <a:defRPr/>
                      </a:pPr>
                      <a:r>
                        <a:rPr lang="en-US"/>
                        <a:t>Computacion    </a:t>
                      </a:r>
                    </a:p>
                  </a:txBody>
                  <a:tcPr marL="91425" marR="91425" marT="91425" marB="91425"/>
                </a:tc>
                <a:extLst>
                  <a:ext uri="{0D108BD9-81ED-4DB2-BD59-A6C34878D82A}">
                    <a16:rowId xmlns:a16="http://schemas.microsoft.com/office/drawing/2014/main" val="10000"/>
                  </a:ext>
                </a:extLst>
              </a:tr>
              <a:tr h="380999">
                <a:tc>
                  <a:txBody>
                    <a:bodyPr/>
                    <a:lstStyle/>
                    <a:p>
                      <a:pPr marL="0" lvl="0" indent="0" algn="l">
                        <a:lnSpc>
                          <a:spcPct val="114999"/>
                        </a:lnSpc>
                        <a:spcBef>
                          <a:spcPts val="0"/>
                        </a:spcBef>
                        <a:spcAft>
                          <a:spcPts val="0"/>
                        </a:spcAft>
                        <a:buNone/>
                        <a:defRPr/>
                      </a:pPr>
                      <a:r>
                        <a:rPr lang="en-US"/>
                        <a:t>Penny      </a:t>
                      </a:r>
                    </a:p>
                  </a:txBody>
                  <a:tcPr marL="91425" marR="91425" marT="91425" marB="91425"/>
                </a:tc>
                <a:tc>
                  <a:txBody>
                    <a:bodyPr/>
                    <a:lstStyle/>
                    <a:p>
                      <a:pPr marL="0" lvl="0" indent="0" algn="l">
                        <a:lnSpc>
                          <a:spcPct val="114999"/>
                        </a:lnSpc>
                        <a:spcBef>
                          <a:spcPts val="0"/>
                        </a:spcBef>
                        <a:spcAft>
                          <a:spcPts val="0"/>
                        </a:spcAft>
                        <a:buNone/>
                        <a:defRPr/>
                      </a:pPr>
                      <a:r>
                        <a:rPr lang="en-US"/>
                        <a:t>Vargas      </a:t>
                      </a:r>
                    </a:p>
                  </a:txBody>
                  <a:tcPr marL="91425" marR="91425" marT="91425" marB="91425"/>
                </a:tc>
                <a:tc>
                  <a:txBody>
                    <a:bodyPr/>
                    <a:lstStyle/>
                    <a:p>
                      <a:pPr marL="0" lvl="0" indent="0" algn="l">
                        <a:lnSpc>
                          <a:spcPct val="114999"/>
                        </a:lnSpc>
                        <a:spcBef>
                          <a:spcPts val="0"/>
                        </a:spcBef>
                        <a:spcAft>
                          <a:spcPts val="0"/>
                        </a:spcAft>
                        <a:buNone/>
                        <a:defRPr/>
                      </a:pPr>
                      <a:r>
                        <a:rPr lang="en-US"/>
                        <a:t>Cordero     </a:t>
                      </a:r>
                    </a:p>
                  </a:txBody>
                  <a:tcPr marL="91425" marR="91425" marT="91425" marB="91425"/>
                </a:tc>
                <a:tc>
                  <a:txBody>
                    <a:bodyPr/>
                    <a:lstStyle/>
                    <a:p>
                      <a:pPr marL="0" lvl="0" indent="0" algn="l">
                        <a:lnSpc>
                          <a:spcPct val="114999"/>
                        </a:lnSpc>
                        <a:spcBef>
                          <a:spcPts val="0"/>
                        </a:spcBef>
                        <a:spcAft>
                          <a:spcPts val="0"/>
                        </a:spcAft>
                        <a:buNone/>
                        <a:defRPr/>
                      </a:pPr>
                      <a:r>
                        <a:rPr lang="en-US"/>
                        <a:t>Industrial     </a:t>
                      </a:r>
                    </a:p>
                  </a:txBody>
                  <a:tcPr marL="91425" marR="91425" marT="91425" marB="91425"/>
                </a:tc>
                <a:extLst>
                  <a:ext uri="{0D108BD9-81ED-4DB2-BD59-A6C34878D82A}">
                    <a16:rowId xmlns:a16="http://schemas.microsoft.com/office/drawing/2014/main" val="10001"/>
                  </a:ext>
                </a:extLst>
              </a:tr>
            </a:tbl>
          </a:graphicData>
        </a:graphic>
      </p:graphicFrame>
      <p:sp>
        <p:nvSpPr>
          <p:cNvPr id="7" name="Google Shape;115;p20"/>
          <p:cNvSpPr/>
          <p:nvPr/>
        </p:nvSpPr>
        <p:spPr bwMode="auto">
          <a:xfrm>
            <a:off x="649300" y="3634637"/>
            <a:ext cx="7239000" cy="8085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cxnSp>
        <p:nvCxnSpPr>
          <p:cNvPr id="8" name="Google Shape;116;p20"/>
          <p:cNvCxnSpPr>
            <a:cxnSpLocks/>
          </p:cNvCxnSpPr>
          <p:nvPr/>
        </p:nvCxnSpPr>
        <p:spPr bwMode="auto">
          <a:xfrm>
            <a:off x="2469900" y="3579862"/>
            <a:ext cx="0" cy="1024799"/>
          </a:xfrm>
          <a:prstGeom prst="straightConnector1">
            <a:avLst/>
          </a:prstGeom>
          <a:noFill/>
          <a:ln w="9525" cap="flat" cmpd="sng">
            <a:solidFill>
              <a:srgbClr val="000000"/>
            </a:solidFill>
            <a:prstDash val="dot"/>
            <a:round/>
            <a:headEnd type="none" w="med" len="med"/>
            <a:tailEnd type="none" w="med" len="med"/>
          </a:ln>
        </p:spPr>
      </p:cxnSp>
      <p:cxnSp>
        <p:nvCxnSpPr>
          <p:cNvPr id="9" name="Google Shape;117;p20"/>
          <p:cNvCxnSpPr>
            <a:cxnSpLocks/>
          </p:cNvCxnSpPr>
          <p:nvPr/>
        </p:nvCxnSpPr>
        <p:spPr bwMode="auto">
          <a:xfrm>
            <a:off x="4298700" y="3579862"/>
            <a:ext cx="0" cy="1024799"/>
          </a:xfrm>
          <a:prstGeom prst="straightConnector1">
            <a:avLst/>
          </a:prstGeom>
          <a:noFill/>
          <a:ln w="9525" cap="flat" cmpd="sng">
            <a:solidFill>
              <a:srgbClr val="000000"/>
            </a:solidFill>
            <a:prstDash val="dot"/>
            <a:round/>
            <a:headEnd type="none" w="med" len="med"/>
            <a:tailEnd type="none" w="med" len="med"/>
          </a:ln>
        </p:spPr>
      </p:cxnSp>
      <p:cxnSp>
        <p:nvCxnSpPr>
          <p:cNvPr id="10" name="Google Shape;118;p20"/>
          <p:cNvCxnSpPr>
            <a:cxnSpLocks/>
          </p:cNvCxnSpPr>
          <p:nvPr/>
        </p:nvCxnSpPr>
        <p:spPr bwMode="auto">
          <a:xfrm>
            <a:off x="6127500" y="3579862"/>
            <a:ext cx="0" cy="1024799"/>
          </a:xfrm>
          <a:prstGeom prst="straightConnector1">
            <a:avLst/>
          </a:prstGeom>
          <a:noFill/>
          <a:ln w="9525" cap="flat" cmpd="sng">
            <a:solidFill>
              <a:srgbClr val="000000"/>
            </a:solidFill>
            <a:prstDash val="dot"/>
            <a:round/>
            <a:headEnd type="none" w="med" len="med"/>
            <a:tailEnd type="none" w="med" len="med"/>
          </a:ln>
        </p:spPr>
      </p:cxnSp>
      <p:cxnSp>
        <p:nvCxnSpPr>
          <p:cNvPr id="11" name="Google Shape;119;p20"/>
          <p:cNvCxnSpPr>
            <a:cxnSpLocks/>
          </p:cNvCxnSpPr>
          <p:nvPr/>
        </p:nvCxnSpPr>
        <p:spPr bwMode="auto">
          <a:xfrm>
            <a:off x="7892643" y="3579862"/>
            <a:ext cx="0" cy="1024799"/>
          </a:xfrm>
          <a:prstGeom prst="straightConnector1">
            <a:avLst/>
          </a:prstGeom>
          <a:noFill/>
          <a:ln w="9525" cap="flat" cmpd="sng">
            <a:solidFill>
              <a:srgbClr val="000000"/>
            </a:solidFill>
            <a:prstDash val="dot"/>
            <a:round/>
            <a:headEnd type="none" w="med" len="med"/>
            <a:tailEnd type="none" w="med" len="med"/>
          </a:ln>
        </p:spPr>
      </p:cxnSp>
      <p:sp>
        <p:nvSpPr>
          <p:cNvPr id="12" name="Google Shape;120;p20"/>
          <p:cNvSpPr/>
          <p:nvPr/>
        </p:nvSpPr>
        <p:spPr bwMode="auto">
          <a:xfrm>
            <a:off x="2137175" y="4407787"/>
            <a:ext cx="332700" cy="309000"/>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en-US" sz="1100">
                <a:latin typeface="Calibri"/>
                <a:ea typeface="Calibri"/>
                <a:cs typeface="Calibri"/>
              </a:rPr>
              <a:t>12</a:t>
            </a:r>
            <a:endParaRPr sz="1100">
              <a:latin typeface="Calibri"/>
              <a:ea typeface="Calibri"/>
              <a:cs typeface="Calibri"/>
            </a:endParaRPr>
          </a:p>
        </p:txBody>
      </p:sp>
      <p:sp>
        <p:nvSpPr>
          <p:cNvPr id="13" name="Google Shape;121;p20"/>
          <p:cNvSpPr/>
          <p:nvPr/>
        </p:nvSpPr>
        <p:spPr bwMode="auto">
          <a:xfrm>
            <a:off x="3965975" y="4407787"/>
            <a:ext cx="332700" cy="309000"/>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en-US" sz="1100">
                <a:latin typeface="Calibri"/>
                <a:ea typeface="Calibri"/>
                <a:cs typeface="Calibri"/>
              </a:rPr>
              <a:t>12</a:t>
            </a:r>
            <a:endParaRPr sz="1100">
              <a:latin typeface="Calibri"/>
              <a:ea typeface="Calibri"/>
              <a:cs typeface="Calibri"/>
            </a:endParaRPr>
          </a:p>
        </p:txBody>
      </p:sp>
      <p:sp>
        <p:nvSpPr>
          <p:cNvPr id="14" name="Google Shape;122;p20"/>
          <p:cNvSpPr/>
          <p:nvPr/>
        </p:nvSpPr>
        <p:spPr bwMode="auto">
          <a:xfrm>
            <a:off x="5870975" y="4407787"/>
            <a:ext cx="332700" cy="309000"/>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en-US" sz="1100">
                <a:latin typeface="Calibri"/>
                <a:ea typeface="Calibri"/>
                <a:cs typeface="Calibri"/>
              </a:rPr>
              <a:t>12</a:t>
            </a:r>
            <a:endParaRPr sz="1100">
              <a:latin typeface="Calibri"/>
              <a:ea typeface="Calibri"/>
              <a:cs typeface="Calibri"/>
            </a:endParaRPr>
          </a:p>
        </p:txBody>
      </p:sp>
      <p:sp>
        <p:nvSpPr>
          <p:cNvPr id="15" name="Google Shape;123;p20"/>
          <p:cNvSpPr/>
          <p:nvPr/>
        </p:nvSpPr>
        <p:spPr bwMode="auto">
          <a:xfrm>
            <a:off x="7623575" y="4407787"/>
            <a:ext cx="332700" cy="309000"/>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en-US" sz="1100">
                <a:latin typeface="Calibri"/>
                <a:ea typeface="Calibri"/>
                <a:cs typeface="Calibri"/>
              </a:rPr>
              <a:t>15</a:t>
            </a:r>
            <a:endParaRPr sz="1100">
              <a:latin typeface="Calibri"/>
              <a:ea typeface="Calibri"/>
              <a:cs typeface="Calibri"/>
            </a:endParaRPr>
          </a:p>
        </p:txBody>
      </p:sp>
      <p:sp>
        <p:nvSpPr>
          <p:cNvPr id="16" name="Google Shape;120;p20"/>
          <p:cNvSpPr/>
          <p:nvPr/>
        </p:nvSpPr>
        <p:spPr bwMode="auto">
          <a:xfrm>
            <a:off x="588590" y="3306986"/>
            <a:ext cx="1572249" cy="309000"/>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es-PE" sz="1300" dirty="0">
                <a:latin typeface="Calibri"/>
                <a:ea typeface="Calibri"/>
                <a:cs typeface="Calibri"/>
              </a:rPr>
              <a:t>a</a:t>
            </a:r>
            <a:r>
              <a:rPr lang="en-US" sz="1300" dirty="0">
                <a:latin typeface="Calibri"/>
                <a:ea typeface="Calibri"/>
                <a:cs typeface="Calibri"/>
              </a:rPr>
              <a:t>rchivo.txt</a:t>
            </a:r>
            <a:endParaRPr sz="1300" dirty="0">
              <a:latin typeface="Calibri"/>
              <a:ea typeface="Calibri"/>
              <a:cs typeface="Calibri"/>
            </a:endParaRPr>
          </a:p>
        </p:txBody>
      </p:sp>
      <p:sp>
        <p:nvSpPr>
          <p:cNvPr id="17" name="Flecha derecha 1"/>
          <p:cNvSpPr/>
          <p:nvPr/>
        </p:nvSpPr>
        <p:spPr bwMode="auto">
          <a:xfrm>
            <a:off x="0" y="3705960"/>
            <a:ext cx="514766" cy="329302"/>
          </a:xfrm>
          <a:prstGeom prst="rightArrow">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s-PE" sz="1400"/>
              <a:t>0</a:t>
            </a:r>
          </a:p>
        </p:txBody>
      </p:sp>
      <p:sp>
        <p:nvSpPr>
          <p:cNvPr id="18" name="Flecha derecha 15"/>
          <p:cNvSpPr/>
          <p:nvPr/>
        </p:nvSpPr>
        <p:spPr bwMode="auto">
          <a:xfrm>
            <a:off x="0" y="4145843"/>
            <a:ext cx="514766" cy="329302"/>
          </a:xfrm>
          <a:prstGeom prst="rightArrow">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s-PE" sz="1400" dirty="0"/>
              <a:t>51</a:t>
            </a:r>
          </a:p>
        </p:txBody>
      </p:sp>
      <p:sp>
        <p:nvSpPr>
          <p:cNvPr id="19" name="CuadroTexto 2"/>
          <p:cNvSpPr/>
          <p:nvPr/>
        </p:nvSpPr>
        <p:spPr bwMode="auto">
          <a:xfrm>
            <a:off x="-28184" y="4562287"/>
            <a:ext cx="2243631" cy="307777"/>
          </a:xfrm>
          <a:prstGeom prst="rect">
            <a:avLst/>
          </a:prstGeom>
          <a:noFill/>
        </p:spPr>
        <p:txBody>
          <a:bodyPr wrap="square" rtlCol="0">
            <a:spAutoFit/>
          </a:bodyPr>
          <a:lstStyle/>
          <a:p>
            <a:pPr>
              <a:defRPr/>
            </a:pPr>
            <a:r>
              <a:rPr lang="es-PE"/>
              <a:t>seekg( i * 51 )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01;p18"/>
          <p:cNvSpPr>
            <a:spLocks noGrp="1"/>
          </p:cNvSpPr>
          <p:nvPr>
            <p:ph type="title"/>
          </p:nvPr>
        </p:nvSpPr>
        <p:spPr bwMode="auto">
          <a:xfrm>
            <a:off x="311700" y="140225"/>
            <a:ext cx="8520600" cy="70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en-US"/>
              <a:t>Operaciones básicas en archivos</a:t>
            </a:r>
          </a:p>
        </p:txBody>
      </p:sp>
      <p:sp>
        <p:nvSpPr>
          <p:cNvPr id="5" name="Google Shape;102;p18"/>
          <p:cNvSpPr>
            <a:spLocks noGrp="1"/>
          </p:cNvSpPr>
          <p:nvPr>
            <p:ph type="body" idx="1"/>
          </p:nvPr>
        </p:nvSpPr>
        <p:spPr bwMode="auto">
          <a:xfrm>
            <a:off x="167320" y="1470343"/>
            <a:ext cx="3215271" cy="2008503"/>
          </a:xfrm>
          <a:prstGeom prst="rect">
            <a:avLst/>
          </a:prstGeom>
        </p:spPr>
        <p:txBody>
          <a:bodyPr spcFirstLastPara="1" wrap="square" lIns="91425" tIns="91425" rIns="91425" bIns="91425" anchor="t" anchorCtr="0">
            <a:noAutofit/>
          </a:bodyPr>
          <a:lstStyle/>
          <a:p>
            <a:pPr marL="114300" indent="0">
              <a:buNone/>
              <a:defRPr/>
            </a:pPr>
            <a:r>
              <a:rPr lang="es-PE" sz="1800">
                <a:solidFill>
                  <a:srgbClr val="0000FF"/>
                </a:solidFill>
                <a:latin typeface="Consolas"/>
              </a:rPr>
              <a:t>class</a:t>
            </a:r>
            <a:r>
              <a:rPr lang="es-PE" sz="1800">
                <a:solidFill>
                  <a:srgbClr val="000000"/>
                </a:solidFill>
                <a:latin typeface="Consolas"/>
              </a:rPr>
              <a:t> Alumno</a:t>
            </a:r>
          </a:p>
          <a:p>
            <a:pPr marL="114300" indent="0">
              <a:buNone/>
              <a:defRPr/>
            </a:pPr>
            <a:r>
              <a:rPr lang="es-PE" sz="1800">
                <a:solidFill>
                  <a:srgbClr val="000000"/>
                </a:solidFill>
                <a:latin typeface="Consolas"/>
              </a:rPr>
              <a:t>{</a:t>
            </a:r>
          </a:p>
          <a:p>
            <a:pPr marL="114300" indent="0">
              <a:buNone/>
              <a:defRPr/>
            </a:pPr>
            <a:r>
              <a:rPr lang="es-PE" sz="1800">
                <a:solidFill>
                  <a:srgbClr val="0000FF"/>
                </a:solidFill>
                <a:latin typeface="Consolas"/>
              </a:rPr>
              <a:t>public</a:t>
            </a:r>
            <a:r>
              <a:rPr lang="es-PE" sz="1800">
                <a:solidFill>
                  <a:srgbClr val="000000"/>
                </a:solidFill>
                <a:latin typeface="Consolas"/>
              </a:rPr>
              <a:t>:</a:t>
            </a:r>
          </a:p>
          <a:p>
            <a:pPr marL="114300" indent="0">
              <a:buNone/>
              <a:defRPr/>
            </a:pPr>
            <a:r>
              <a:rPr lang="es-PE" sz="1800">
                <a:solidFill>
                  <a:srgbClr val="000000"/>
                </a:solidFill>
                <a:latin typeface="Consolas"/>
              </a:rPr>
              <a:t>  </a:t>
            </a:r>
            <a:r>
              <a:rPr lang="es-PE" sz="1800">
                <a:solidFill>
                  <a:srgbClr val="0000FF"/>
                </a:solidFill>
                <a:latin typeface="Consolas"/>
              </a:rPr>
              <a:t>char</a:t>
            </a:r>
            <a:r>
              <a:rPr lang="es-PE" sz="1800">
                <a:solidFill>
                  <a:srgbClr val="000000"/>
                </a:solidFill>
                <a:latin typeface="Consolas"/>
              </a:rPr>
              <a:t> Nombre [</a:t>
            </a:r>
            <a:r>
              <a:rPr lang="es-PE" sz="1800">
                <a:solidFill>
                  <a:srgbClr val="09885A"/>
                </a:solidFill>
                <a:latin typeface="Consolas"/>
              </a:rPr>
              <a:t>12</a:t>
            </a:r>
            <a:r>
              <a:rPr lang="es-PE" sz="1800">
                <a:solidFill>
                  <a:srgbClr val="000000"/>
                </a:solidFill>
                <a:latin typeface="Consolas"/>
              </a:rPr>
              <a:t>];</a:t>
            </a:r>
          </a:p>
          <a:p>
            <a:pPr marL="114300" indent="0">
              <a:buNone/>
              <a:defRPr/>
            </a:pPr>
            <a:r>
              <a:rPr lang="es-PE" sz="1800">
                <a:solidFill>
                  <a:srgbClr val="000000"/>
                </a:solidFill>
                <a:latin typeface="Consolas"/>
              </a:rPr>
              <a:t>  </a:t>
            </a:r>
            <a:r>
              <a:rPr lang="es-PE" sz="1800">
                <a:solidFill>
                  <a:srgbClr val="0000FF"/>
                </a:solidFill>
                <a:latin typeface="Consolas"/>
              </a:rPr>
              <a:t>char</a:t>
            </a:r>
            <a:r>
              <a:rPr lang="es-PE" sz="1800">
                <a:solidFill>
                  <a:srgbClr val="000000"/>
                </a:solidFill>
                <a:latin typeface="Consolas"/>
              </a:rPr>
              <a:t> Apellidos [</a:t>
            </a:r>
            <a:r>
              <a:rPr lang="es-PE" sz="1800">
                <a:solidFill>
                  <a:srgbClr val="09885A"/>
                </a:solidFill>
                <a:latin typeface="Consolas"/>
              </a:rPr>
              <a:t>12</a:t>
            </a:r>
            <a:r>
              <a:rPr lang="es-PE" sz="1800">
                <a:solidFill>
                  <a:srgbClr val="000000"/>
                </a:solidFill>
                <a:latin typeface="Consolas"/>
              </a:rPr>
              <a:t>];</a:t>
            </a:r>
          </a:p>
          <a:p>
            <a:pPr marL="114300" indent="0">
              <a:buNone/>
              <a:defRPr/>
            </a:pPr>
            <a:r>
              <a:rPr lang="es-PE" sz="1800">
                <a:solidFill>
                  <a:srgbClr val="000000"/>
                </a:solidFill>
                <a:latin typeface="Consolas"/>
              </a:rPr>
              <a:t>};</a:t>
            </a:r>
          </a:p>
          <a:p>
            <a:pPr marL="0" lvl="0" indent="0" algn="just">
              <a:spcBef>
                <a:spcPts val="600"/>
              </a:spcBef>
              <a:spcAft>
                <a:spcPts val="0"/>
              </a:spcAft>
              <a:buNone/>
              <a:defRPr/>
            </a:pPr>
            <a:endParaRPr sz="1800">
              <a:solidFill>
                <a:srgbClr val="000000"/>
              </a:solidFill>
              <a:latin typeface="Arial"/>
              <a:ea typeface="Arial"/>
              <a:cs typeface="Arial"/>
            </a:endParaRPr>
          </a:p>
          <a:p>
            <a:pPr marL="0" lvl="0" indent="0" algn="l">
              <a:spcBef>
                <a:spcPts val="0"/>
              </a:spcBef>
              <a:spcAft>
                <a:spcPts val="1600"/>
              </a:spcAft>
              <a:buNone/>
              <a:defRPr/>
            </a:pPr>
            <a:endParaRPr sz="1050"/>
          </a:p>
        </p:txBody>
      </p:sp>
      <p:sp>
        <p:nvSpPr>
          <p:cNvPr id="6" name="Google Shape;102;p18"/>
          <p:cNvSpPr/>
          <p:nvPr/>
        </p:nvSpPr>
        <p:spPr bwMode="auto">
          <a:xfrm>
            <a:off x="3544866" y="1390763"/>
            <a:ext cx="5530382" cy="3619647"/>
          </a:xfrm>
          <a:prstGeom prst="rect">
            <a:avLst/>
          </a:prstGeom>
          <a:noFill/>
          <a:ln>
            <a:noFill/>
          </a:ln>
        </p:spPr>
        <p:txBody>
          <a:bodyPr spcFirstLastPara="1" wrap="square" lIns="91425" tIns="91425" rIns="91425" bIns="91425" anchor="t" anchorCtr="0">
            <a:noAutofit/>
          </a:bodyPr>
          <a:lstStyle>
            <a:defPPr marR="0" lvl="0" algn="l">
              <a:lnSpc>
                <a:spcPct val="100000"/>
              </a:lnSpc>
              <a:spcBef>
                <a:spcPts val="0"/>
              </a:spcBef>
              <a:spcAft>
                <a:spcPts val="0"/>
              </a:spcAft>
            </a:defPPr>
            <a:lvl1pPr marL="457200" marR="0" lvl="0" indent="-342900" algn="l">
              <a:lnSpc>
                <a:spcPct val="114999"/>
              </a:lnSpc>
              <a:spcBef>
                <a:spcPts val="0"/>
              </a:spcBef>
              <a:spcAft>
                <a:spcPts val="0"/>
              </a:spcAft>
              <a:buClr>
                <a:schemeClr val="dk2"/>
              </a:buClr>
              <a:buSzPts val="1800"/>
              <a:buFont typeface="Open Sans"/>
              <a:buChar char="●"/>
              <a:defRPr sz="1800" b="0" i="0" u="none" strike="noStrike" cap="none">
                <a:solidFill>
                  <a:schemeClr val="dk2"/>
                </a:solidFill>
                <a:latin typeface="Open Sans"/>
                <a:ea typeface="Open Sans"/>
                <a:cs typeface="Open Sans"/>
              </a:defRPr>
            </a:lvl1pPr>
            <a:lvl2pPr marL="914400" marR="0" lvl="1"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2pPr>
            <a:lvl3pPr marL="1371600" marR="0" lvl="2"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3pPr>
            <a:lvl4pPr marL="1828800" marR="0" lvl="3"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4pPr>
            <a:lvl5pPr marL="2286000" marR="0" lvl="4"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5pPr>
            <a:lvl6pPr marL="2743200" marR="0" lvl="5"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6pPr>
            <a:lvl7pPr marL="3200400" marR="0" lvl="6"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7pPr>
            <a:lvl8pPr marL="3657600" marR="0" lvl="7"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8pPr>
            <a:lvl9pPr marL="4114800" marR="0" lvl="8" indent="-317500" algn="l">
              <a:lnSpc>
                <a:spcPct val="114999"/>
              </a:lnSpc>
              <a:spcBef>
                <a:spcPts val="1600"/>
              </a:spcBef>
              <a:spcAft>
                <a:spcPts val="1600"/>
              </a:spcAft>
              <a:buClr>
                <a:schemeClr val="dk2"/>
              </a:buClr>
              <a:buSzPts val="1400"/>
              <a:buFont typeface="Open Sans"/>
              <a:buChar char="■"/>
              <a:defRPr sz="1400" b="0" i="0" u="none" strike="noStrike" cap="none">
                <a:solidFill>
                  <a:schemeClr val="dk2"/>
                </a:solidFill>
                <a:latin typeface="Open Sans"/>
                <a:ea typeface="Open Sans"/>
                <a:cs typeface="Open Sans"/>
              </a:defRPr>
            </a:lvl9pPr>
          </a:lstStyle>
          <a:p>
            <a:pPr marL="114300" indent="0">
              <a:buNone/>
              <a:defRPr/>
            </a:pPr>
            <a:r>
              <a:rPr lang="es-PE" dirty="0" err="1">
                <a:solidFill>
                  <a:srgbClr val="000000"/>
                </a:solidFill>
                <a:latin typeface="Consolas"/>
              </a:rPr>
              <a:t>ostream</a:t>
            </a:r>
            <a:r>
              <a:rPr lang="es-PE" dirty="0">
                <a:solidFill>
                  <a:srgbClr val="000000"/>
                </a:solidFill>
                <a:latin typeface="Consolas"/>
              </a:rPr>
              <a:t> &amp; </a:t>
            </a:r>
            <a:r>
              <a:rPr lang="es-PE" dirty="0" err="1">
                <a:solidFill>
                  <a:srgbClr val="0000FF"/>
                </a:solidFill>
                <a:latin typeface="Consolas"/>
              </a:rPr>
              <a:t>operator</a:t>
            </a:r>
            <a:r>
              <a:rPr lang="es-PE" dirty="0">
                <a:solidFill>
                  <a:srgbClr val="000000"/>
                </a:solidFill>
                <a:latin typeface="Consolas"/>
              </a:rPr>
              <a:t> </a:t>
            </a:r>
          </a:p>
          <a:p>
            <a:pPr marL="114300" indent="0">
              <a:buNone/>
              <a:defRPr/>
            </a:pPr>
            <a:r>
              <a:rPr lang="es-PE" dirty="0">
                <a:solidFill>
                  <a:srgbClr val="000000"/>
                </a:solidFill>
                <a:latin typeface="Consolas"/>
              </a:rPr>
              <a:t>  &lt;&lt; (</a:t>
            </a:r>
            <a:r>
              <a:rPr lang="es-PE" dirty="0" err="1">
                <a:solidFill>
                  <a:srgbClr val="000000"/>
                </a:solidFill>
                <a:latin typeface="Consolas"/>
              </a:rPr>
              <a:t>ostream</a:t>
            </a:r>
            <a:r>
              <a:rPr lang="es-PE" dirty="0">
                <a:solidFill>
                  <a:srgbClr val="000000"/>
                </a:solidFill>
                <a:latin typeface="Consolas"/>
              </a:rPr>
              <a:t> &amp; </a:t>
            </a:r>
            <a:r>
              <a:rPr lang="es-PE" dirty="0" err="1">
                <a:solidFill>
                  <a:srgbClr val="000000"/>
                </a:solidFill>
                <a:latin typeface="Consolas"/>
              </a:rPr>
              <a:t>stream</a:t>
            </a:r>
            <a:r>
              <a:rPr lang="es-PE" dirty="0">
                <a:solidFill>
                  <a:srgbClr val="000000"/>
                </a:solidFill>
                <a:latin typeface="Consolas"/>
              </a:rPr>
              <a:t>, Alumno &amp; </a:t>
            </a:r>
            <a:r>
              <a:rPr lang="es-PE" dirty="0" err="1">
                <a:solidFill>
                  <a:srgbClr val="000000"/>
                </a:solidFill>
                <a:latin typeface="Consolas"/>
              </a:rPr>
              <a:t>record</a:t>
            </a:r>
            <a:r>
              <a:rPr lang="es-PE" dirty="0">
                <a:solidFill>
                  <a:srgbClr val="000000"/>
                </a:solidFill>
                <a:latin typeface="Consolas"/>
              </a:rPr>
              <a:t>)</a:t>
            </a:r>
          </a:p>
          <a:p>
            <a:pPr marL="114300" indent="0">
              <a:buNone/>
              <a:defRPr/>
            </a:pPr>
            <a:r>
              <a:rPr lang="es-PE" dirty="0">
                <a:solidFill>
                  <a:srgbClr val="000000"/>
                </a:solidFill>
                <a:latin typeface="Consolas"/>
              </a:rPr>
              <a:t>{   </a:t>
            </a:r>
          </a:p>
          <a:p>
            <a:pPr marL="114300" indent="0">
              <a:buNone/>
              <a:defRPr/>
            </a:pPr>
            <a:r>
              <a:rPr lang="es-PE" dirty="0">
                <a:solidFill>
                  <a:srgbClr val="000000"/>
                </a:solidFill>
                <a:latin typeface="Consolas"/>
              </a:rPr>
              <a:t>  </a:t>
            </a:r>
            <a:r>
              <a:rPr lang="es-PE" dirty="0" err="1">
                <a:solidFill>
                  <a:srgbClr val="000000"/>
                </a:solidFill>
                <a:latin typeface="Consolas"/>
              </a:rPr>
              <a:t>stream.write</a:t>
            </a:r>
            <a:r>
              <a:rPr lang="es-PE" dirty="0">
                <a:solidFill>
                  <a:srgbClr val="000000"/>
                </a:solidFill>
                <a:latin typeface="Consolas"/>
              </a:rPr>
              <a:t>(</a:t>
            </a:r>
            <a:r>
              <a:rPr lang="es-PE" dirty="0" err="1">
                <a:solidFill>
                  <a:srgbClr val="000000"/>
                </a:solidFill>
                <a:latin typeface="Consolas"/>
              </a:rPr>
              <a:t>record.Nombre</a:t>
            </a:r>
            <a:r>
              <a:rPr lang="es-PE" dirty="0">
                <a:solidFill>
                  <a:srgbClr val="000000"/>
                </a:solidFill>
                <a:latin typeface="Consolas"/>
              </a:rPr>
              <a:t>, </a:t>
            </a:r>
            <a:r>
              <a:rPr lang="es-PE" dirty="0">
                <a:solidFill>
                  <a:srgbClr val="09885A"/>
                </a:solidFill>
                <a:latin typeface="Consolas"/>
              </a:rPr>
              <a:t>12</a:t>
            </a:r>
            <a:r>
              <a:rPr lang="es-PE" dirty="0">
                <a:solidFill>
                  <a:srgbClr val="000000"/>
                </a:solidFill>
                <a:latin typeface="Consolas"/>
              </a:rPr>
              <a:t>); </a:t>
            </a:r>
          </a:p>
          <a:p>
            <a:pPr marL="114300" indent="0">
              <a:buNone/>
              <a:defRPr/>
            </a:pPr>
            <a:r>
              <a:rPr lang="es-PE" dirty="0">
                <a:solidFill>
                  <a:srgbClr val="000000"/>
                </a:solidFill>
                <a:latin typeface="Consolas"/>
              </a:rPr>
              <a:t>  </a:t>
            </a:r>
            <a:r>
              <a:rPr lang="es-PE" dirty="0" err="1">
                <a:solidFill>
                  <a:srgbClr val="000000"/>
                </a:solidFill>
                <a:latin typeface="Consolas"/>
              </a:rPr>
              <a:t>stream.write</a:t>
            </a:r>
            <a:r>
              <a:rPr lang="es-PE" dirty="0">
                <a:solidFill>
                  <a:srgbClr val="000000"/>
                </a:solidFill>
                <a:latin typeface="Consolas"/>
              </a:rPr>
              <a:t>(</a:t>
            </a:r>
            <a:r>
              <a:rPr lang="es-PE" dirty="0" err="1">
                <a:solidFill>
                  <a:srgbClr val="000000"/>
                </a:solidFill>
                <a:latin typeface="Consolas"/>
              </a:rPr>
              <a:t>record.Apellidos</a:t>
            </a:r>
            <a:r>
              <a:rPr lang="es-PE" dirty="0">
                <a:solidFill>
                  <a:srgbClr val="000000"/>
                </a:solidFill>
                <a:latin typeface="Consolas"/>
              </a:rPr>
              <a:t>, </a:t>
            </a:r>
            <a:r>
              <a:rPr lang="es-PE" dirty="0">
                <a:solidFill>
                  <a:srgbClr val="09885A"/>
                </a:solidFill>
                <a:latin typeface="Consolas"/>
              </a:rPr>
              <a:t>12</a:t>
            </a:r>
            <a:r>
              <a:rPr lang="es-PE" dirty="0">
                <a:solidFill>
                  <a:srgbClr val="000000"/>
                </a:solidFill>
                <a:latin typeface="Consolas"/>
              </a:rPr>
              <a:t>); </a:t>
            </a:r>
          </a:p>
          <a:p>
            <a:pPr marL="114300" indent="0">
              <a:buNone/>
              <a:defRPr/>
            </a:pPr>
            <a:r>
              <a:rPr lang="es-PE" dirty="0">
                <a:solidFill>
                  <a:srgbClr val="000000"/>
                </a:solidFill>
                <a:latin typeface="Consolas"/>
              </a:rPr>
              <a:t>  </a:t>
            </a:r>
            <a:r>
              <a:rPr lang="es-PE" dirty="0" err="1">
                <a:solidFill>
                  <a:srgbClr val="000000"/>
                </a:solidFill>
                <a:latin typeface="Consolas"/>
              </a:rPr>
              <a:t>stream</a:t>
            </a:r>
            <a:r>
              <a:rPr lang="es-PE" dirty="0">
                <a:solidFill>
                  <a:srgbClr val="000000"/>
                </a:solidFill>
                <a:latin typeface="Consolas"/>
              </a:rPr>
              <a:t> &lt;&lt; </a:t>
            </a:r>
            <a:r>
              <a:rPr lang="es-PE" dirty="0">
                <a:solidFill>
                  <a:srgbClr val="A31515"/>
                </a:solidFill>
                <a:latin typeface="Consolas"/>
              </a:rPr>
              <a:t>"\n"</a:t>
            </a:r>
            <a:r>
              <a:rPr lang="es-PE" dirty="0">
                <a:solidFill>
                  <a:srgbClr val="000000"/>
                </a:solidFill>
                <a:latin typeface="Consolas"/>
              </a:rPr>
              <a:t>;</a:t>
            </a:r>
          </a:p>
          <a:p>
            <a:pPr marL="114300" indent="0">
              <a:buNone/>
              <a:defRPr/>
            </a:pPr>
            <a:r>
              <a:rPr lang="es-PE" dirty="0">
                <a:solidFill>
                  <a:srgbClr val="000000"/>
                </a:solidFill>
                <a:latin typeface="Consolas"/>
              </a:rPr>
              <a:t>  </a:t>
            </a:r>
            <a:r>
              <a:rPr lang="es-PE" dirty="0" err="1">
                <a:solidFill>
                  <a:srgbClr val="000000"/>
                </a:solidFill>
                <a:latin typeface="Consolas"/>
              </a:rPr>
              <a:t>stream</a:t>
            </a:r>
            <a:r>
              <a:rPr lang="es-PE" dirty="0">
                <a:solidFill>
                  <a:srgbClr val="000000"/>
                </a:solidFill>
                <a:latin typeface="Consolas"/>
              </a:rPr>
              <a:t> &lt;&lt; </a:t>
            </a:r>
            <a:r>
              <a:rPr lang="es-PE" dirty="0" err="1">
                <a:solidFill>
                  <a:srgbClr val="000000"/>
                </a:solidFill>
                <a:latin typeface="Consolas"/>
              </a:rPr>
              <a:t>flush</a:t>
            </a:r>
            <a:r>
              <a:rPr lang="es-PE" dirty="0">
                <a:solidFill>
                  <a:srgbClr val="000000"/>
                </a:solidFill>
                <a:latin typeface="Consolas"/>
              </a:rPr>
              <a:t>;</a:t>
            </a:r>
          </a:p>
          <a:p>
            <a:pPr marL="114300" indent="0">
              <a:buNone/>
              <a:defRPr/>
            </a:pPr>
            <a:r>
              <a:rPr lang="es-PE" dirty="0">
                <a:solidFill>
                  <a:srgbClr val="000000"/>
                </a:solidFill>
                <a:latin typeface="Consolas"/>
              </a:rPr>
              <a:t>  </a:t>
            </a:r>
            <a:r>
              <a:rPr lang="es-PE" dirty="0" err="1">
                <a:solidFill>
                  <a:srgbClr val="0000FF"/>
                </a:solidFill>
                <a:latin typeface="Consolas"/>
              </a:rPr>
              <a:t>return</a:t>
            </a:r>
            <a:r>
              <a:rPr lang="es-PE" dirty="0">
                <a:solidFill>
                  <a:srgbClr val="000000"/>
                </a:solidFill>
                <a:latin typeface="Consolas"/>
              </a:rPr>
              <a:t> </a:t>
            </a:r>
            <a:r>
              <a:rPr lang="es-PE" dirty="0" err="1">
                <a:solidFill>
                  <a:srgbClr val="000000"/>
                </a:solidFill>
                <a:latin typeface="Consolas"/>
              </a:rPr>
              <a:t>stream</a:t>
            </a:r>
            <a:r>
              <a:rPr lang="es-PE" dirty="0">
                <a:solidFill>
                  <a:srgbClr val="000000"/>
                </a:solidFill>
                <a:latin typeface="Consolas"/>
              </a:rPr>
              <a:t>;</a:t>
            </a:r>
          </a:p>
          <a:p>
            <a:pPr marL="114300" indent="0">
              <a:buNone/>
              <a:defRPr/>
            </a:pPr>
            <a:r>
              <a:rPr lang="es-PE" dirty="0">
                <a:solidFill>
                  <a:srgbClr val="000000"/>
                </a:solidFill>
                <a:latin typeface="Consolas"/>
              </a:rPr>
              <a:t>} </a:t>
            </a:r>
          </a:p>
          <a:p>
            <a:pPr marL="114300" indent="0">
              <a:buNone/>
              <a:defRPr/>
            </a:pPr>
            <a:r>
              <a:rPr lang="es-PE" sz="1400" dirty="0">
                <a:solidFill>
                  <a:srgbClr val="000000"/>
                </a:solidFill>
                <a:latin typeface="Consolas"/>
              </a:rPr>
              <a:t>//Archivo binario</a:t>
            </a:r>
          </a:p>
          <a:p>
            <a:pPr marL="114300" indent="0">
              <a:buNone/>
              <a:defRPr/>
            </a:pPr>
            <a:r>
              <a:rPr lang="es-PE" sz="1400" dirty="0" err="1">
                <a:solidFill>
                  <a:srgbClr val="000000"/>
                </a:solidFill>
                <a:latin typeface="Consolas"/>
              </a:rPr>
              <a:t>outFile.open</a:t>
            </a:r>
            <a:r>
              <a:rPr lang="es-PE" sz="1400" dirty="0">
                <a:solidFill>
                  <a:srgbClr val="000000"/>
                </a:solidFill>
                <a:latin typeface="Consolas"/>
              </a:rPr>
              <a:t>(“archivo.</a:t>
            </a:r>
            <a:r>
              <a:rPr lang="es-PE" sz="1400" dirty="0" err="1">
                <a:solidFill>
                  <a:srgbClr val="000000"/>
                </a:solidFill>
                <a:latin typeface="Consolas"/>
              </a:rPr>
              <a:t>dat</a:t>
            </a:r>
            <a:r>
              <a:rPr lang="es-PE" sz="1400" dirty="0">
                <a:solidFill>
                  <a:srgbClr val="000000"/>
                </a:solidFill>
                <a:latin typeface="Consolas"/>
              </a:rPr>
              <a:t>”,</a:t>
            </a:r>
            <a:r>
              <a:rPr lang="es-PE" sz="1400" dirty="0" err="1">
                <a:solidFill>
                  <a:srgbClr val="000000"/>
                </a:solidFill>
                <a:latin typeface="Consolas"/>
              </a:rPr>
              <a:t>ios</a:t>
            </a:r>
            <a:r>
              <a:rPr lang="es-PE" sz="1400" dirty="0">
                <a:solidFill>
                  <a:srgbClr val="000000"/>
                </a:solidFill>
                <a:latin typeface="Consolas"/>
              </a:rPr>
              <a:t>::app | </a:t>
            </a:r>
            <a:r>
              <a:rPr lang="es-PE" sz="1400" dirty="0" err="1">
                <a:solidFill>
                  <a:srgbClr val="000000"/>
                </a:solidFill>
                <a:latin typeface="Consolas"/>
              </a:rPr>
              <a:t>ios</a:t>
            </a:r>
            <a:r>
              <a:rPr lang="es-PE" sz="1400" dirty="0">
                <a:solidFill>
                  <a:srgbClr val="000000"/>
                </a:solidFill>
                <a:latin typeface="Consolas"/>
              </a:rPr>
              <a:t>::</a:t>
            </a:r>
            <a:r>
              <a:rPr lang="es-PE" sz="1400" dirty="0" err="1">
                <a:solidFill>
                  <a:srgbClr val="000000"/>
                </a:solidFill>
                <a:latin typeface="Consolas"/>
              </a:rPr>
              <a:t>binary</a:t>
            </a:r>
            <a:r>
              <a:rPr lang="es-PE" sz="1400" dirty="0">
                <a:solidFill>
                  <a:srgbClr val="000000"/>
                </a:solidFill>
                <a:latin typeface="Consolas"/>
              </a:rPr>
              <a:t>)</a:t>
            </a:r>
          </a:p>
          <a:p>
            <a:pPr marL="114300" indent="0">
              <a:buNone/>
              <a:defRPr/>
            </a:pPr>
            <a:r>
              <a:rPr lang="es-PE" sz="1400" dirty="0" err="1">
                <a:solidFill>
                  <a:srgbClr val="000000"/>
                </a:solidFill>
                <a:latin typeface="Consolas"/>
              </a:rPr>
              <a:t>outFile.write</a:t>
            </a:r>
            <a:r>
              <a:rPr lang="es-PE" sz="1400" dirty="0">
                <a:solidFill>
                  <a:srgbClr val="000000"/>
                </a:solidFill>
                <a:latin typeface="Consolas"/>
              </a:rPr>
              <a:t>((</a:t>
            </a:r>
            <a:r>
              <a:rPr lang="es-PE" sz="1400" dirty="0" err="1">
                <a:solidFill>
                  <a:srgbClr val="000000"/>
                </a:solidFill>
                <a:latin typeface="Consolas"/>
              </a:rPr>
              <a:t>char</a:t>
            </a:r>
            <a:r>
              <a:rPr lang="es-PE" sz="1400" dirty="0">
                <a:solidFill>
                  <a:srgbClr val="000000"/>
                </a:solidFill>
                <a:latin typeface="Consolas"/>
              </a:rPr>
              <a:t>*) &amp;</a:t>
            </a:r>
            <a:r>
              <a:rPr lang="es-PE" sz="1400" dirty="0" err="1">
                <a:solidFill>
                  <a:srgbClr val="000000"/>
                </a:solidFill>
                <a:latin typeface="Consolas"/>
              </a:rPr>
              <a:t>record</a:t>
            </a:r>
            <a:r>
              <a:rPr lang="es-PE" sz="1400" dirty="0">
                <a:solidFill>
                  <a:srgbClr val="000000"/>
                </a:solidFill>
                <a:latin typeface="Consolas"/>
              </a:rPr>
              <a:t>, </a:t>
            </a:r>
            <a:r>
              <a:rPr lang="es-PE" sz="1400" dirty="0" err="1">
                <a:solidFill>
                  <a:srgbClr val="000000"/>
                </a:solidFill>
                <a:latin typeface="Consolas"/>
              </a:rPr>
              <a:t>sizeof</a:t>
            </a:r>
            <a:r>
              <a:rPr lang="es-PE" sz="1400" dirty="0">
                <a:solidFill>
                  <a:srgbClr val="000000"/>
                </a:solidFill>
                <a:latin typeface="Consolas"/>
              </a:rPr>
              <a:t>(</a:t>
            </a:r>
            <a:r>
              <a:rPr lang="es-PE" sz="1400" dirty="0" err="1">
                <a:solidFill>
                  <a:srgbClr val="000000"/>
                </a:solidFill>
                <a:latin typeface="Consolas"/>
              </a:rPr>
              <a:t>record</a:t>
            </a:r>
            <a:r>
              <a:rPr lang="es-PE" sz="1400" dirty="0">
                <a:solidFill>
                  <a:srgbClr val="000000"/>
                </a:solidFill>
                <a:latin typeface="Consolas"/>
              </a:rPr>
              <a:t>))</a:t>
            </a:r>
          </a:p>
          <a:p>
            <a:pPr marL="0" indent="0" algn="just">
              <a:spcBef>
                <a:spcPts val="600"/>
              </a:spcBef>
              <a:buFont typeface="Open Sans"/>
              <a:buNone/>
              <a:defRPr/>
            </a:pPr>
            <a:endParaRPr lang="es-PE" dirty="0">
              <a:solidFill>
                <a:srgbClr val="000000"/>
              </a:solidFill>
              <a:latin typeface="Arial"/>
              <a:ea typeface="Arial"/>
              <a:cs typeface="Arial"/>
            </a:endParaRPr>
          </a:p>
          <a:p>
            <a:pPr marL="0" indent="0">
              <a:spcAft>
                <a:spcPts val="1600"/>
              </a:spcAft>
              <a:buFont typeface="Open Sans"/>
              <a:buNone/>
              <a:defRPr/>
            </a:pPr>
            <a:endParaRPr lang="es-PE" sz="1200" dirty="0"/>
          </a:p>
        </p:txBody>
      </p:sp>
      <p:sp>
        <p:nvSpPr>
          <p:cNvPr id="7" name="Rectángulo 1"/>
          <p:cNvSpPr/>
          <p:nvPr/>
        </p:nvSpPr>
        <p:spPr bwMode="auto">
          <a:xfrm>
            <a:off x="362234" y="1005095"/>
            <a:ext cx="801823" cy="307777"/>
          </a:xfrm>
          <a:prstGeom prst="rect">
            <a:avLst/>
          </a:prstGeom>
        </p:spPr>
        <p:txBody>
          <a:bodyPr wrap="none">
            <a:spAutoFit/>
          </a:bodyPr>
          <a:lstStyle/>
          <a:p>
            <a:pPr>
              <a:defRPr/>
            </a:pPr>
            <a:r>
              <a:rPr lang="en-US" b="1" u="sng"/>
              <a:t>Record</a:t>
            </a:r>
            <a:endParaRPr lang="es-PE" u="sng"/>
          </a:p>
        </p:txBody>
      </p:sp>
      <p:sp>
        <p:nvSpPr>
          <p:cNvPr id="8" name="Rectángulo 5"/>
          <p:cNvSpPr/>
          <p:nvPr/>
        </p:nvSpPr>
        <p:spPr bwMode="auto">
          <a:xfrm>
            <a:off x="3770177" y="965306"/>
            <a:ext cx="1896673" cy="307777"/>
          </a:xfrm>
          <a:prstGeom prst="rect">
            <a:avLst/>
          </a:prstGeom>
        </p:spPr>
        <p:txBody>
          <a:bodyPr wrap="none">
            <a:spAutoFit/>
          </a:bodyPr>
          <a:lstStyle/>
          <a:p>
            <a:pPr>
              <a:defRPr/>
            </a:pPr>
            <a:r>
              <a:rPr lang="en-US" b="1" u="sng"/>
              <a:t>Escribir un Registro</a:t>
            </a:r>
            <a:endParaRPr lang="es-PE" u="sng"/>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01;p18"/>
          <p:cNvSpPr>
            <a:spLocks noGrp="1"/>
          </p:cNvSpPr>
          <p:nvPr>
            <p:ph type="title"/>
          </p:nvPr>
        </p:nvSpPr>
        <p:spPr bwMode="auto">
          <a:xfrm>
            <a:off x="311700" y="140225"/>
            <a:ext cx="8520600" cy="70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en-US"/>
              <a:t>Operaciones básicas en archivos</a:t>
            </a:r>
          </a:p>
        </p:txBody>
      </p:sp>
      <p:sp>
        <p:nvSpPr>
          <p:cNvPr id="5" name="Google Shape;102;p18"/>
          <p:cNvSpPr>
            <a:spLocks noGrp="1"/>
          </p:cNvSpPr>
          <p:nvPr>
            <p:ph type="body" idx="1"/>
          </p:nvPr>
        </p:nvSpPr>
        <p:spPr bwMode="auto">
          <a:xfrm>
            <a:off x="167320" y="1470343"/>
            <a:ext cx="3215271" cy="2008503"/>
          </a:xfrm>
          <a:prstGeom prst="rect">
            <a:avLst/>
          </a:prstGeom>
        </p:spPr>
        <p:txBody>
          <a:bodyPr spcFirstLastPara="1" wrap="square" lIns="91425" tIns="91425" rIns="91425" bIns="91425" anchor="t" anchorCtr="0">
            <a:noAutofit/>
          </a:bodyPr>
          <a:lstStyle/>
          <a:p>
            <a:pPr marL="114300" indent="0">
              <a:buNone/>
              <a:defRPr/>
            </a:pPr>
            <a:r>
              <a:rPr lang="es-PE" sz="1800">
                <a:solidFill>
                  <a:srgbClr val="0000FF"/>
                </a:solidFill>
                <a:latin typeface="Consolas"/>
              </a:rPr>
              <a:t>class</a:t>
            </a:r>
            <a:r>
              <a:rPr lang="es-PE" sz="1800">
                <a:solidFill>
                  <a:srgbClr val="000000"/>
                </a:solidFill>
                <a:latin typeface="Consolas"/>
              </a:rPr>
              <a:t> Alumno</a:t>
            </a:r>
          </a:p>
          <a:p>
            <a:pPr marL="114300" indent="0">
              <a:buNone/>
              <a:defRPr/>
            </a:pPr>
            <a:r>
              <a:rPr lang="es-PE" sz="1800">
                <a:solidFill>
                  <a:srgbClr val="000000"/>
                </a:solidFill>
                <a:latin typeface="Consolas"/>
              </a:rPr>
              <a:t>{</a:t>
            </a:r>
          </a:p>
          <a:p>
            <a:pPr marL="114300" indent="0">
              <a:buNone/>
              <a:defRPr/>
            </a:pPr>
            <a:r>
              <a:rPr lang="es-PE" sz="1800">
                <a:solidFill>
                  <a:srgbClr val="0000FF"/>
                </a:solidFill>
                <a:latin typeface="Consolas"/>
              </a:rPr>
              <a:t>public</a:t>
            </a:r>
            <a:r>
              <a:rPr lang="es-PE" sz="1800">
                <a:solidFill>
                  <a:srgbClr val="000000"/>
                </a:solidFill>
                <a:latin typeface="Consolas"/>
              </a:rPr>
              <a:t>:</a:t>
            </a:r>
          </a:p>
          <a:p>
            <a:pPr marL="114300" indent="0">
              <a:buNone/>
              <a:defRPr/>
            </a:pPr>
            <a:r>
              <a:rPr lang="es-PE" sz="1800">
                <a:solidFill>
                  <a:srgbClr val="000000"/>
                </a:solidFill>
                <a:latin typeface="Consolas"/>
              </a:rPr>
              <a:t>  </a:t>
            </a:r>
            <a:r>
              <a:rPr lang="es-PE" sz="1800">
                <a:solidFill>
                  <a:srgbClr val="0000FF"/>
                </a:solidFill>
                <a:latin typeface="Consolas"/>
              </a:rPr>
              <a:t>char</a:t>
            </a:r>
            <a:r>
              <a:rPr lang="es-PE" sz="1800">
                <a:solidFill>
                  <a:srgbClr val="000000"/>
                </a:solidFill>
                <a:latin typeface="Consolas"/>
              </a:rPr>
              <a:t> Nombre [</a:t>
            </a:r>
            <a:r>
              <a:rPr lang="es-PE" sz="1800">
                <a:solidFill>
                  <a:srgbClr val="09885A"/>
                </a:solidFill>
                <a:latin typeface="Consolas"/>
              </a:rPr>
              <a:t>12</a:t>
            </a:r>
            <a:r>
              <a:rPr lang="es-PE" sz="1800">
                <a:solidFill>
                  <a:srgbClr val="000000"/>
                </a:solidFill>
                <a:latin typeface="Consolas"/>
              </a:rPr>
              <a:t>];</a:t>
            </a:r>
          </a:p>
          <a:p>
            <a:pPr marL="114300" indent="0">
              <a:buNone/>
              <a:defRPr/>
            </a:pPr>
            <a:r>
              <a:rPr lang="es-PE" sz="1800">
                <a:solidFill>
                  <a:srgbClr val="000000"/>
                </a:solidFill>
                <a:latin typeface="Consolas"/>
              </a:rPr>
              <a:t>  </a:t>
            </a:r>
            <a:r>
              <a:rPr lang="es-PE" sz="1800">
                <a:solidFill>
                  <a:srgbClr val="0000FF"/>
                </a:solidFill>
                <a:latin typeface="Consolas"/>
              </a:rPr>
              <a:t>char</a:t>
            </a:r>
            <a:r>
              <a:rPr lang="es-PE" sz="1800">
                <a:solidFill>
                  <a:srgbClr val="000000"/>
                </a:solidFill>
                <a:latin typeface="Consolas"/>
              </a:rPr>
              <a:t> Apellidos [</a:t>
            </a:r>
            <a:r>
              <a:rPr lang="es-PE" sz="1800">
                <a:solidFill>
                  <a:srgbClr val="09885A"/>
                </a:solidFill>
                <a:latin typeface="Consolas"/>
              </a:rPr>
              <a:t>12</a:t>
            </a:r>
            <a:r>
              <a:rPr lang="es-PE" sz="1800">
                <a:solidFill>
                  <a:srgbClr val="000000"/>
                </a:solidFill>
                <a:latin typeface="Consolas"/>
              </a:rPr>
              <a:t>];</a:t>
            </a:r>
          </a:p>
          <a:p>
            <a:pPr marL="114300" indent="0">
              <a:buNone/>
              <a:defRPr/>
            </a:pPr>
            <a:r>
              <a:rPr lang="es-PE" sz="1800">
                <a:solidFill>
                  <a:srgbClr val="000000"/>
                </a:solidFill>
                <a:latin typeface="Consolas"/>
              </a:rPr>
              <a:t>};</a:t>
            </a:r>
          </a:p>
          <a:p>
            <a:pPr marL="0" lvl="0" indent="0" algn="just">
              <a:spcBef>
                <a:spcPts val="600"/>
              </a:spcBef>
              <a:spcAft>
                <a:spcPts val="0"/>
              </a:spcAft>
              <a:buNone/>
              <a:defRPr/>
            </a:pPr>
            <a:endParaRPr sz="1800">
              <a:solidFill>
                <a:srgbClr val="000000"/>
              </a:solidFill>
              <a:latin typeface="Arial"/>
              <a:ea typeface="Arial"/>
              <a:cs typeface="Arial"/>
            </a:endParaRPr>
          </a:p>
          <a:p>
            <a:pPr marL="0" lvl="0" indent="0" algn="l">
              <a:spcBef>
                <a:spcPts val="0"/>
              </a:spcBef>
              <a:spcAft>
                <a:spcPts val="1600"/>
              </a:spcAft>
              <a:buNone/>
              <a:defRPr/>
            </a:pPr>
            <a:endParaRPr sz="1050"/>
          </a:p>
        </p:txBody>
      </p:sp>
      <p:sp>
        <p:nvSpPr>
          <p:cNvPr id="6" name="Google Shape;102;p18"/>
          <p:cNvSpPr/>
          <p:nvPr/>
        </p:nvSpPr>
        <p:spPr bwMode="auto">
          <a:xfrm>
            <a:off x="3581971" y="1390764"/>
            <a:ext cx="5493276" cy="3449368"/>
          </a:xfrm>
          <a:prstGeom prst="rect">
            <a:avLst/>
          </a:prstGeom>
          <a:noFill/>
          <a:ln>
            <a:noFill/>
          </a:ln>
        </p:spPr>
        <p:txBody>
          <a:bodyPr spcFirstLastPara="1" wrap="square" lIns="91425" tIns="91425" rIns="91425" bIns="91425" anchor="t" anchorCtr="0">
            <a:noAutofit/>
          </a:bodyPr>
          <a:lstStyle>
            <a:defPPr marR="0" lvl="0" algn="l">
              <a:lnSpc>
                <a:spcPct val="100000"/>
              </a:lnSpc>
              <a:spcBef>
                <a:spcPts val="0"/>
              </a:spcBef>
              <a:spcAft>
                <a:spcPts val="0"/>
              </a:spcAft>
            </a:defPPr>
            <a:lvl1pPr marL="457200" marR="0" lvl="0" indent="-342900" algn="l">
              <a:lnSpc>
                <a:spcPct val="114999"/>
              </a:lnSpc>
              <a:spcBef>
                <a:spcPts val="0"/>
              </a:spcBef>
              <a:spcAft>
                <a:spcPts val="0"/>
              </a:spcAft>
              <a:buClr>
                <a:schemeClr val="dk2"/>
              </a:buClr>
              <a:buSzPts val="1800"/>
              <a:buFont typeface="Open Sans"/>
              <a:buChar char="●"/>
              <a:defRPr sz="1800" b="0" i="0" u="none" strike="noStrike" cap="none">
                <a:solidFill>
                  <a:schemeClr val="dk2"/>
                </a:solidFill>
                <a:latin typeface="Open Sans"/>
                <a:ea typeface="Open Sans"/>
                <a:cs typeface="Open Sans"/>
              </a:defRPr>
            </a:lvl1pPr>
            <a:lvl2pPr marL="914400" marR="0" lvl="1"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2pPr>
            <a:lvl3pPr marL="1371600" marR="0" lvl="2"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3pPr>
            <a:lvl4pPr marL="1828800" marR="0" lvl="3"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4pPr>
            <a:lvl5pPr marL="2286000" marR="0" lvl="4"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5pPr>
            <a:lvl6pPr marL="2743200" marR="0" lvl="5"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6pPr>
            <a:lvl7pPr marL="3200400" marR="0" lvl="6"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7pPr>
            <a:lvl8pPr marL="3657600" marR="0" lvl="7" indent="-317500" algn="l">
              <a:lnSpc>
                <a:spcPct val="114999"/>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defRPr>
            </a:lvl8pPr>
            <a:lvl9pPr marL="4114800" marR="0" lvl="8" indent="-317500" algn="l">
              <a:lnSpc>
                <a:spcPct val="114999"/>
              </a:lnSpc>
              <a:spcBef>
                <a:spcPts val="1600"/>
              </a:spcBef>
              <a:spcAft>
                <a:spcPts val="1600"/>
              </a:spcAft>
              <a:buClr>
                <a:schemeClr val="dk2"/>
              </a:buClr>
              <a:buSzPts val="1400"/>
              <a:buFont typeface="Open Sans"/>
              <a:buChar char="■"/>
              <a:defRPr sz="1400" b="0" i="0" u="none" strike="noStrike" cap="none">
                <a:solidFill>
                  <a:schemeClr val="dk2"/>
                </a:solidFill>
                <a:latin typeface="Open Sans"/>
                <a:ea typeface="Open Sans"/>
                <a:cs typeface="Open Sans"/>
              </a:defRPr>
            </a:lvl9pPr>
          </a:lstStyle>
          <a:p>
            <a:pPr marL="114300" indent="0">
              <a:buNone/>
              <a:defRPr/>
            </a:pPr>
            <a:r>
              <a:rPr lang="es-PE" dirty="0" err="1">
                <a:solidFill>
                  <a:srgbClr val="000000"/>
                </a:solidFill>
                <a:latin typeface="Consolas"/>
              </a:rPr>
              <a:t>istream</a:t>
            </a:r>
            <a:r>
              <a:rPr lang="es-PE" dirty="0">
                <a:solidFill>
                  <a:srgbClr val="000000"/>
                </a:solidFill>
                <a:latin typeface="Consolas"/>
              </a:rPr>
              <a:t> &amp; </a:t>
            </a:r>
            <a:r>
              <a:rPr lang="es-PE" dirty="0" err="1">
                <a:solidFill>
                  <a:srgbClr val="0000FF"/>
                </a:solidFill>
                <a:latin typeface="Consolas"/>
              </a:rPr>
              <a:t>operator</a:t>
            </a:r>
            <a:r>
              <a:rPr lang="es-PE" dirty="0">
                <a:solidFill>
                  <a:srgbClr val="000000"/>
                </a:solidFill>
                <a:latin typeface="Consolas"/>
              </a:rPr>
              <a:t> </a:t>
            </a:r>
          </a:p>
          <a:p>
            <a:pPr marL="114300" indent="0">
              <a:buNone/>
              <a:defRPr/>
            </a:pPr>
            <a:r>
              <a:rPr lang="es-PE" dirty="0">
                <a:solidFill>
                  <a:srgbClr val="000000"/>
                </a:solidFill>
                <a:latin typeface="Consolas"/>
              </a:rPr>
              <a:t>  &gt;&gt; (</a:t>
            </a:r>
            <a:r>
              <a:rPr lang="es-PE" dirty="0" err="1">
                <a:solidFill>
                  <a:srgbClr val="000000"/>
                </a:solidFill>
                <a:latin typeface="Consolas"/>
              </a:rPr>
              <a:t>istream</a:t>
            </a:r>
            <a:r>
              <a:rPr lang="es-PE" dirty="0">
                <a:solidFill>
                  <a:srgbClr val="000000"/>
                </a:solidFill>
                <a:latin typeface="Consolas"/>
              </a:rPr>
              <a:t> &amp; </a:t>
            </a:r>
            <a:r>
              <a:rPr lang="es-PE" dirty="0" err="1">
                <a:solidFill>
                  <a:srgbClr val="000000"/>
                </a:solidFill>
                <a:latin typeface="Consolas"/>
              </a:rPr>
              <a:t>stream</a:t>
            </a:r>
            <a:r>
              <a:rPr lang="es-PE" dirty="0">
                <a:solidFill>
                  <a:srgbClr val="000000"/>
                </a:solidFill>
                <a:latin typeface="Consolas"/>
              </a:rPr>
              <a:t>, Alumno &amp; </a:t>
            </a:r>
            <a:r>
              <a:rPr lang="es-PE" dirty="0" err="1">
                <a:solidFill>
                  <a:srgbClr val="000000"/>
                </a:solidFill>
                <a:latin typeface="Consolas"/>
              </a:rPr>
              <a:t>record</a:t>
            </a:r>
            <a:r>
              <a:rPr lang="es-PE" dirty="0">
                <a:solidFill>
                  <a:srgbClr val="000000"/>
                </a:solidFill>
                <a:latin typeface="Consolas"/>
              </a:rPr>
              <a:t>)</a:t>
            </a:r>
          </a:p>
          <a:p>
            <a:pPr marL="114300" indent="0">
              <a:buNone/>
              <a:defRPr/>
            </a:pPr>
            <a:r>
              <a:rPr lang="es-PE" dirty="0">
                <a:solidFill>
                  <a:srgbClr val="000000"/>
                </a:solidFill>
                <a:latin typeface="Consolas"/>
              </a:rPr>
              <a:t>{ </a:t>
            </a:r>
          </a:p>
          <a:p>
            <a:pPr marL="114300" indent="0">
              <a:buNone/>
              <a:defRPr/>
            </a:pPr>
            <a:r>
              <a:rPr lang="es-PE" dirty="0">
                <a:solidFill>
                  <a:srgbClr val="000000"/>
                </a:solidFill>
                <a:latin typeface="Consolas"/>
              </a:rPr>
              <a:t>  </a:t>
            </a:r>
            <a:r>
              <a:rPr lang="es-PE" dirty="0" err="1">
                <a:solidFill>
                  <a:srgbClr val="000000"/>
                </a:solidFill>
                <a:latin typeface="Consolas"/>
              </a:rPr>
              <a:t>stream.read</a:t>
            </a:r>
            <a:r>
              <a:rPr lang="es-PE" dirty="0">
                <a:solidFill>
                  <a:srgbClr val="000000"/>
                </a:solidFill>
                <a:latin typeface="Consolas"/>
              </a:rPr>
              <a:t>(</a:t>
            </a:r>
            <a:r>
              <a:rPr lang="es-PE" dirty="0" err="1">
                <a:solidFill>
                  <a:srgbClr val="000000"/>
                </a:solidFill>
                <a:latin typeface="Consolas"/>
              </a:rPr>
              <a:t>record.Nombre</a:t>
            </a:r>
            <a:r>
              <a:rPr lang="es-PE" dirty="0">
                <a:solidFill>
                  <a:srgbClr val="000000"/>
                </a:solidFill>
                <a:latin typeface="Consolas"/>
              </a:rPr>
              <a:t>, </a:t>
            </a:r>
            <a:r>
              <a:rPr lang="es-PE" dirty="0">
                <a:solidFill>
                  <a:srgbClr val="09885A"/>
                </a:solidFill>
                <a:latin typeface="Consolas"/>
              </a:rPr>
              <a:t>12</a:t>
            </a:r>
            <a:r>
              <a:rPr lang="es-PE" dirty="0">
                <a:solidFill>
                  <a:srgbClr val="000000"/>
                </a:solidFill>
                <a:latin typeface="Consolas"/>
              </a:rPr>
              <a:t>);  </a:t>
            </a:r>
          </a:p>
          <a:p>
            <a:pPr marL="114300" indent="0">
              <a:buNone/>
              <a:defRPr/>
            </a:pPr>
            <a:r>
              <a:rPr lang="es-PE" dirty="0">
                <a:solidFill>
                  <a:srgbClr val="000000"/>
                </a:solidFill>
                <a:latin typeface="Consolas"/>
              </a:rPr>
              <a:t>  </a:t>
            </a:r>
            <a:r>
              <a:rPr lang="es-PE" dirty="0" err="1">
                <a:solidFill>
                  <a:srgbClr val="000000"/>
                </a:solidFill>
                <a:latin typeface="Consolas"/>
              </a:rPr>
              <a:t>stream.read</a:t>
            </a:r>
            <a:r>
              <a:rPr lang="es-PE" dirty="0">
                <a:solidFill>
                  <a:srgbClr val="000000"/>
                </a:solidFill>
                <a:latin typeface="Consolas"/>
              </a:rPr>
              <a:t>(</a:t>
            </a:r>
            <a:r>
              <a:rPr lang="es-PE" dirty="0" err="1">
                <a:solidFill>
                  <a:srgbClr val="000000"/>
                </a:solidFill>
                <a:latin typeface="Consolas"/>
              </a:rPr>
              <a:t>record.Apellidos</a:t>
            </a:r>
            <a:r>
              <a:rPr lang="es-PE" dirty="0">
                <a:solidFill>
                  <a:srgbClr val="000000"/>
                </a:solidFill>
                <a:latin typeface="Consolas"/>
              </a:rPr>
              <a:t>, </a:t>
            </a:r>
            <a:r>
              <a:rPr lang="es-PE" dirty="0">
                <a:solidFill>
                  <a:srgbClr val="09885A"/>
                </a:solidFill>
                <a:latin typeface="Consolas"/>
              </a:rPr>
              <a:t>12</a:t>
            </a:r>
            <a:r>
              <a:rPr lang="es-PE" dirty="0">
                <a:solidFill>
                  <a:srgbClr val="000000"/>
                </a:solidFill>
                <a:latin typeface="Consolas"/>
              </a:rPr>
              <a:t>);   </a:t>
            </a:r>
          </a:p>
          <a:p>
            <a:pPr marL="114300" indent="0">
              <a:buNone/>
              <a:defRPr/>
            </a:pPr>
            <a:r>
              <a:rPr lang="es-PE" dirty="0">
                <a:solidFill>
                  <a:srgbClr val="000000"/>
                </a:solidFill>
                <a:latin typeface="Consolas"/>
              </a:rPr>
              <a:t>  </a:t>
            </a:r>
            <a:r>
              <a:rPr lang="es-PE" dirty="0" err="1">
                <a:solidFill>
                  <a:srgbClr val="000000"/>
                </a:solidFill>
                <a:latin typeface="Consolas"/>
              </a:rPr>
              <a:t>stream.get</a:t>
            </a:r>
            <a:r>
              <a:rPr lang="es-PE" dirty="0">
                <a:solidFill>
                  <a:srgbClr val="000000"/>
                </a:solidFill>
                <a:latin typeface="Consolas"/>
              </a:rPr>
              <a:t>(); </a:t>
            </a:r>
            <a:r>
              <a:rPr lang="es-PE" dirty="0"/>
              <a:t>//</a:t>
            </a:r>
            <a:r>
              <a:rPr lang="es-PE" dirty="0" err="1"/>
              <a:t>read</a:t>
            </a:r>
            <a:r>
              <a:rPr lang="es-PE" dirty="0"/>
              <a:t> \n</a:t>
            </a:r>
            <a:endParaRPr lang="es-PE" dirty="0">
              <a:solidFill>
                <a:srgbClr val="000000"/>
              </a:solidFill>
              <a:latin typeface="Consolas"/>
            </a:endParaRPr>
          </a:p>
          <a:p>
            <a:pPr marL="114300" indent="0">
              <a:buNone/>
              <a:defRPr/>
            </a:pPr>
            <a:r>
              <a:rPr lang="es-PE" dirty="0">
                <a:solidFill>
                  <a:srgbClr val="000000"/>
                </a:solidFill>
                <a:latin typeface="Consolas"/>
              </a:rPr>
              <a:t>  </a:t>
            </a:r>
            <a:r>
              <a:rPr lang="es-PE" dirty="0" err="1">
                <a:solidFill>
                  <a:srgbClr val="0000FF"/>
                </a:solidFill>
                <a:latin typeface="Consolas"/>
              </a:rPr>
              <a:t>return</a:t>
            </a:r>
            <a:r>
              <a:rPr lang="es-PE" dirty="0">
                <a:solidFill>
                  <a:srgbClr val="000000"/>
                </a:solidFill>
                <a:latin typeface="Consolas"/>
              </a:rPr>
              <a:t> </a:t>
            </a:r>
            <a:r>
              <a:rPr lang="es-PE" dirty="0" err="1">
                <a:solidFill>
                  <a:srgbClr val="000000"/>
                </a:solidFill>
                <a:latin typeface="Consolas"/>
              </a:rPr>
              <a:t>stream</a:t>
            </a:r>
            <a:r>
              <a:rPr lang="es-PE" dirty="0">
                <a:solidFill>
                  <a:srgbClr val="000000"/>
                </a:solidFill>
                <a:latin typeface="Consolas"/>
              </a:rPr>
              <a:t>;</a:t>
            </a:r>
          </a:p>
          <a:p>
            <a:pPr marL="114300" indent="0">
              <a:buNone/>
              <a:defRPr/>
            </a:pPr>
            <a:r>
              <a:rPr lang="es-PE" dirty="0">
                <a:solidFill>
                  <a:srgbClr val="000000"/>
                </a:solidFill>
                <a:latin typeface="Consolas"/>
              </a:rPr>
              <a:t>}</a:t>
            </a:r>
          </a:p>
          <a:p>
            <a:pPr marL="114300" indent="0">
              <a:buNone/>
              <a:defRPr/>
            </a:pPr>
            <a:r>
              <a:rPr lang="es-PE" sz="1500" dirty="0">
                <a:solidFill>
                  <a:srgbClr val="000000"/>
                </a:solidFill>
                <a:latin typeface="Consolas"/>
              </a:rPr>
              <a:t>//Archivo binario</a:t>
            </a:r>
          </a:p>
          <a:p>
            <a:pPr marL="114300" indent="0">
              <a:buNone/>
              <a:defRPr/>
            </a:pPr>
            <a:r>
              <a:rPr lang="es-PE" sz="1500" dirty="0" err="1">
                <a:solidFill>
                  <a:srgbClr val="000000"/>
                </a:solidFill>
                <a:latin typeface="Consolas"/>
              </a:rPr>
              <a:t>inFile.open</a:t>
            </a:r>
            <a:r>
              <a:rPr lang="es-PE" sz="1500" dirty="0">
                <a:solidFill>
                  <a:srgbClr val="000000"/>
                </a:solidFill>
                <a:latin typeface="Consolas"/>
              </a:rPr>
              <a:t>(“archivo.</a:t>
            </a:r>
            <a:r>
              <a:rPr lang="es-PE" sz="1500" dirty="0" err="1">
                <a:solidFill>
                  <a:srgbClr val="000000"/>
                </a:solidFill>
                <a:latin typeface="Consolas"/>
              </a:rPr>
              <a:t>dat</a:t>
            </a:r>
            <a:r>
              <a:rPr lang="es-PE" sz="1500" dirty="0">
                <a:solidFill>
                  <a:srgbClr val="000000"/>
                </a:solidFill>
                <a:latin typeface="Consolas"/>
              </a:rPr>
              <a:t>”,</a:t>
            </a:r>
            <a:r>
              <a:rPr lang="es-PE" sz="1500" dirty="0" err="1">
                <a:solidFill>
                  <a:srgbClr val="000000"/>
                </a:solidFill>
                <a:latin typeface="Consolas"/>
              </a:rPr>
              <a:t>ios</a:t>
            </a:r>
            <a:r>
              <a:rPr lang="es-PE" sz="1500" dirty="0">
                <a:solidFill>
                  <a:srgbClr val="000000"/>
                </a:solidFill>
                <a:latin typeface="Consolas"/>
              </a:rPr>
              <a:t>::in | </a:t>
            </a:r>
            <a:r>
              <a:rPr lang="es-PE" sz="1500" dirty="0" err="1">
                <a:solidFill>
                  <a:srgbClr val="000000"/>
                </a:solidFill>
                <a:latin typeface="Consolas"/>
              </a:rPr>
              <a:t>ios</a:t>
            </a:r>
            <a:r>
              <a:rPr lang="es-PE" sz="1500" dirty="0">
                <a:solidFill>
                  <a:srgbClr val="000000"/>
                </a:solidFill>
                <a:latin typeface="Consolas"/>
              </a:rPr>
              <a:t>::</a:t>
            </a:r>
            <a:r>
              <a:rPr lang="es-PE" sz="1500" dirty="0" err="1">
                <a:solidFill>
                  <a:srgbClr val="000000"/>
                </a:solidFill>
                <a:latin typeface="Consolas"/>
              </a:rPr>
              <a:t>binary</a:t>
            </a:r>
            <a:r>
              <a:rPr lang="es-PE" sz="1500" dirty="0">
                <a:solidFill>
                  <a:srgbClr val="000000"/>
                </a:solidFill>
                <a:latin typeface="Consolas"/>
              </a:rPr>
              <a:t>)</a:t>
            </a:r>
          </a:p>
          <a:p>
            <a:pPr marL="114300" indent="0">
              <a:buNone/>
              <a:defRPr/>
            </a:pPr>
            <a:r>
              <a:rPr lang="es-PE" sz="1500" dirty="0" err="1">
                <a:solidFill>
                  <a:srgbClr val="000000"/>
                </a:solidFill>
                <a:latin typeface="Consolas"/>
              </a:rPr>
              <a:t>inFile.read</a:t>
            </a:r>
            <a:r>
              <a:rPr lang="es-PE" sz="1500" dirty="0">
                <a:solidFill>
                  <a:srgbClr val="000000"/>
                </a:solidFill>
                <a:latin typeface="Consolas"/>
              </a:rPr>
              <a:t>((</a:t>
            </a:r>
            <a:r>
              <a:rPr lang="es-PE" sz="1500" dirty="0" err="1">
                <a:solidFill>
                  <a:srgbClr val="000000"/>
                </a:solidFill>
                <a:latin typeface="Consolas"/>
              </a:rPr>
              <a:t>char</a:t>
            </a:r>
            <a:r>
              <a:rPr lang="es-PE" sz="1500" dirty="0">
                <a:solidFill>
                  <a:srgbClr val="000000"/>
                </a:solidFill>
                <a:latin typeface="Consolas"/>
              </a:rPr>
              <a:t>*) &amp;</a:t>
            </a:r>
            <a:r>
              <a:rPr lang="es-PE" sz="1500" dirty="0" err="1">
                <a:solidFill>
                  <a:srgbClr val="000000"/>
                </a:solidFill>
                <a:latin typeface="Consolas"/>
              </a:rPr>
              <a:t>record</a:t>
            </a:r>
            <a:r>
              <a:rPr lang="es-PE" sz="1500" dirty="0">
                <a:solidFill>
                  <a:srgbClr val="000000"/>
                </a:solidFill>
                <a:latin typeface="Consolas"/>
              </a:rPr>
              <a:t>, </a:t>
            </a:r>
            <a:r>
              <a:rPr lang="es-PE" sz="1500" dirty="0" err="1">
                <a:solidFill>
                  <a:srgbClr val="000000"/>
                </a:solidFill>
                <a:latin typeface="Consolas"/>
              </a:rPr>
              <a:t>sizeof</a:t>
            </a:r>
            <a:r>
              <a:rPr lang="es-PE" sz="1500" dirty="0">
                <a:solidFill>
                  <a:srgbClr val="000000"/>
                </a:solidFill>
                <a:latin typeface="Consolas"/>
              </a:rPr>
              <a:t>(</a:t>
            </a:r>
            <a:r>
              <a:rPr lang="es-PE" sz="1500" dirty="0" err="1">
                <a:solidFill>
                  <a:srgbClr val="000000"/>
                </a:solidFill>
                <a:latin typeface="Consolas"/>
              </a:rPr>
              <a:t>record</a:t>
            </a:r>
            <a:r>
              <a:rPr lang="es-PE" sz="1500" dirty="0">
                <a:solidFill>
                  <a:srgbClr val="000000"/>
                </a:solidFill>
                <a:latin typeface="Consolas"/>
              </a:rPr>
              <a:t>))</a:t>
            </a:r>
          </a:p>
          <a:p>
            <a:pPr marL="0" indent="0" algn="just">
              <a:spcBef>
                <a:spcPts val="600"/>
              </a:spcBef>
              <a:buFont typeface="Open Sans"/>
              <a:buNone/>
              <a:defRPr/>
            </a:pPr>
            <a:endParaRPr lang="es-PE" dirty="0">
              <a:solidFill>
                <a:srgbClr val="000000"/>
              </a:solidFill>
              <a:latin typeface="Arial"/>
              <a:ea typeface="Arial"/>
              <a:cs typeface="Arial"/>
            </a:endParaRPr>
          </a:p>
          <a:p>
            <a:pPr marL="0" indent="0">
              <a:spcAft>
                <a:spcPts val="1600"/>
              </a:spcAft>
              <a:buFont typeface="Open Sans"/>
              <a:buNone/>
              <a:defRPr/>
            </a:pPr>
            <a:endParaRPr lang="es-PE" sz="1200" dirty="0"/>
          </a:p>
        </p:txBody>
      </p:sp>
      <p:sp>
        <p:nvSpPr>
          <p:cNvPr id="7" name="Rectángulo 1"/>
          <p:cNvSpPr/>
          <p:nvPr/>
        </p:nvSpPr>
        <p:spPr bwMode="auto">
          <a:xfrm>
            <a:off x="362234" y="1005095"/>
            <a:ext cx="801823" cy="307777"/>
          </a:xfrm>
          <a:prstGeom prst="rect">
            <a:avLst/>
          </a:prstGeom>
        </p:spPr>
        <p:txBody>
          <a:bodyPr wrap="none">
            <a:spAutoFit/>
          </a:bodyPr>
          <a:lstStyle/>
          <a:p>
            <a:pPr>
              <a:defRPr/>
            </a:pPr>
            <a:r>
              <a:rPr lang="en-US" b="1" u="sng"/>
              <a:t>Record</a:t>
            </a:r>
            <a:endParaRPr lang="es-PE" u="sng"/>
          </a:p>
        </p:txBody>
      </p:sp>
      <p:sp>
        <p:nvSpPr>
          <p:cNvPr id="8" name="Rectángulo 5"/>
          <p:cNvSpPr/>
          <p:nvPr/>
        </p:nvSpPr>
        <p:spPr bwMode="auto">
          <a:xfrm>
            <a:off x="3770177" y="965306"/>
            <a:ext cx="1606530" cy="307777"/>
          </a:xfrm>
          <a:prstGeom prst="rect">
            <a:avLst/>
          </a:prstGeom>
        </p:spPr>
        <p:txBody>
          <a:bodyPr wrap="none">
            <a:spAutoFit/>
          </a:bodyPr>
          <a:lstStyle/>
          <a:p>
            <a:pPr>
              <a:defRPr/>
            </a:pPr>
            <a:r>
              <a:rPr lang="en-US" b="1" u="sng"/>
              <a:t>Leer un Registro</a:t>
            </a:r>
            <a:endParaRPr lang="es-PE" u="sng"/>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28;p21"/>
          <p:cNvSpPr>
            <a:spLocks noGrp="1"/>
          </p:cNvSpPr>
          <p:nvPr>
            <p:ph type="title"/>
          </p:nvPr>
        </p:nvSpPr>
        <p:spPr bwMode="auto">
          <a:xfrm>
            <a:off x="311700" y="216425"/>
            <a:ext cx="8520600" cy="707400"/>
          </a:xfrm>
          <a:prstGeom prst="rect">
            <a:avLst/>
          </a:prstGeom>
        </p:spPr>
        <p:txBody>
          <a:bodyPr spcFirstLastPara="1" wrap="square" lIns="91425" tIns="91425" rIns="91425" bIns="91425" anchor="t" anchorCtr="0">
            <a:noAutofit/>
          </a:bodyPr>
          <a:lstStyle/>
          <a:p>
            <a:pPr marL="0" lvl="0" indent="0" algn="l">
              <a:lnSpc>
                <a:spcPct val="114999"/>
              </a:lnSpc>
              <a:spcBef>
                <a:spcPts val="600"/>
              </a:spcBef>
              <a:spcAft>
                <a:spcPts val="0"/>
              </a:spcAft>
              <a:buNone/>
              <a:defRPr/>
            </a:pPr>
            <a:r>
              <a:rPr lang="en-US"/>
              <a:t>Fixed-Length Records</a:t>
            </a:r>
            <a:endParaRPr sz="2600" i="1" u="sng">
              <a:solidFill>
                <a:srgbClr val="000000"/>
              </a:solidFill>
              <a:latin typeface="Arial"/>
              <a:ea typeface="Arial"/>
              <a:cs typeface="Arial"/>
            </a:endParaRPr>
          </a:p>
          <a:p>
            <a:pPr marL="0" lvl="0" indent="0" algn="l">
              <a:spcBef>
                <a:spcPts val="0"/>
              </a:spcBef>
              <a:spcAft>
                <a:spcPts val="0"/>
              </a:spcAft>
              <a:buNone/>
              <a:defRPr/>
            </a:pPr>
            <a:endParaRPr/>
          </a:p>
        </p:txBody>
      </p:sp>
      <p:sp>
        <p:nvSpPr>
          <p:cNvPr id="5" name="Google Shape;129;p21"/>
          <p:cNvSpPr>
            <a:spLocks noGrp="1"/>
          </p:cNvSpPr>
          <p:nvPr>
            <p:ph type="body" idx="1"/>
          </p:nvPr>
        </p:nvSpPr>
        <p:spPr bwMode="auto">
          <a:xfrm>
            <a:off x="311700" y="1113925"/>
            <a:ext cx="8520600" cy="3302699"/>
          </a:xfrm>
          <a:prstGeom prst="rect">
            <a:avLst/>
          </a:prstGeom>
        </p:spPr>
        <p:txBody>
          <a:bodyPr spcFirstLastPara="1" wrap="square" lIns="91425" tIns="91425" rIns="91425" bIns="91425" anchor="t" anchorCtr="0">
            <a:noAutofit/>
          </a:bodyPr>
          <a:lstStyle/>
          <a:p>
            <a:pPr marL="457200" lvl="0" indent="-393700" algn="just">
              <a:spcBef>
                <a:spcPts val="600"/>
              </a:spcBef>
              <a:spcAft>
                <a:spcPts val="0"/>
              </a:spcAft>
              <a:buClr>
                <a:srgbClr val="000000"/>
              </a:buClr>
              <a:buSzPts val="2600"/>
              <a:buFont typeface="Arial"/>
              <a:buChar char="●"/>
              <a:defRPr/>
            </a:pPr>
            <a:r>
              <a:rPr lang="en-US" sz="2500">
                <a:solidFill>
                  <a:srgbClr val="434343"/>
                </a:solidFill>
                <a:latin typeface="Arial"/>
                <a:ea typeface="Arial"/>
                <a:cs typeface="Arial"/>
              </a:rPr>
              <a:t>Desde que cada registro ocupa espacios iguales, identificar el inicio y el fin de cada registro es relativamente simple. </a:t>
            </a:r>
            <a:endParaRPr sz="2600">
              <a:solidFill>
                <a:srgbClr val="000000"/>
              </a:solidFill>
              <a:latin typeface="Arial"/>
              <a:ea typeface="Arial"/>
              <a:cs typeface="Arial"/>
            </a:endParaRPr>
          </a:p>
          <a:p>
            <a:pPr marL="0" lvl="0" indent="0" algn="l">
              <a:spcBef>
                <a:spcPts val="0"/>
              </a:spcBef>
              <a:spcAft>
                <a:spcPts val="1600"/>
              </a:spcAft>
              <a:buNone/>
              <a:defRPr/>
            </a:pPr>
            <a:endParaRPr/>
          </a:p>
        </p:txBody>
      </p:sp>
      <p:pic>
        <p:nvPicPr>
          <p:cNvPr id="6" name="Google Shape;130;p21"/>
          <p:cNvPicPr/>
          <p:nvPr/>
        </p:nvPicPr>
        <p:blipFill>
          <a:blip r:embed="rId2"/>
          <a:srcRect l="5625" r="4072" b="12301"/>
          <a:stretch/>
        </p:blipFill>
        <p:spPr bwMode="auto">
          <a:xfrm>
            <a:off x="608900" y="2874025"/>
            <a:ext cx="4872176" cy="1854125"/>
          </a:xfrm>
          <a:prstGeom prst="rect">
            <a:avLst/>
          </a:prstGeom>
          <a:noFill/>
          <a:ln>
            <a:noFill/>
          </a:ln>
        </p:spPr>
      </p:pic>
      <p:sp>
        <p:nvSpPr>
          <p:cNvPr id="7" name="Google Shape;131;p21"/>
          <p:cNvSpPr/>
          <p:nvPr/>
        </p:nvSpPr>
        <p:spPr bwMode="auto">
          <a:xfrm>
            <a:off x="5778277" y="2953156"/>
            <a:ext cx="2337024" cy="1149545"/>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a:defRPr/>
            </a:pPr>
            <a:r>
              <a:rPr lang="en-US" sz="1600">
                <a:solidFill>
                  <a:srgbClr val="0000FF"/>
                </a:solidFill>
                <a:latin typeface="Consolas"/>
              </a:rPr>
              <a:t>Alumno</a:t>
            </a:r>
            <a:r>
              <a:rPr lang="en-US" sz="1600">
                <a:latin typeface="Consolas"/>
              </a:rPr>
              <a:t> record;</a:t>
            </a:r>
          </a:p>
          <a:p>
            <a:pPr>
              <a:defRPr/>
            </a:pPr>
            <a:r>
              <a:rPr lang="en-US" sz="1600">
                <a:latin typeface="Consolas"/>
              </a:rPr>
              <a:t>n = </a:t>
            </a:r>
            <a:r>
              <a:rPr lang="en-US" sz="1600">
                <a:solidFill>
                  <a:srgbClr val="0000FF"/>
                </a:solidFill>
                <a:latin typeface="Consolas"/>
              </a:rPr>
              <a:t>sizeof</a:t>
            </a:r>
            <a:r>
              <a:rPr lang="en-US" sz="1600">
                <a:latin typeface="Consolas"/>
              </a:rPr>
              <a:t>(record);</a:t>
            </a:r>
          </a:p>
          <a:p>
            <a:pPr>
              <a:defRPr/>
            </a:pPr>
            <a:r>
              <a:rPr lang="en-US" sz="1600">
                <a:latin typeface="Consolas"/>
              </a:rPr>
              <a:t>start = n * i;</a:t>
            </a:r>
          </a:p>
          <a:p>
            <a:pPr>
              <a:defRPr/>
            </a:pPr>
            <a:r>
              <a:rPr lang="en-US" sz="1600">
                <a:latin typeface="Consolas"/>
              </a:rPr>
              <a:t>end = start + n;</a:t>
            </a:r>
          </a:p>
          <a:p>
            <a:pPr>
              <a:defRPr/>
            </a:pPr>
            <a:endParaRPr lang="en-US" sz="1600">
              <a:latin typeface="Consolas"/>
            </a:endParaRPr>
          </a:p>
          <a:p>
            <a:pPr>
              <a:defRPr/>
            </a:pPr>
            <a:r>
              <a:rPr lang="en-US" sz="1200">
                <a:latin typeface="Consolas"/>
              </a:rPr>
              <a:t>i: posición lógica del registro</a:t>
            </a:r>
          </a:p>
          <a:p>
            <a:pPr>
              <a:defRPr/>
            </a:pPr>
            <a:r>
              <a:rPr lang="en-US" sz="1200">
                <a:latin typeface="Consolas"/>
              </a:rPr>
              <a:t>start: posición física del registro</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28;p21"/>
          <p:cNvSpPr>
            <a:spLocks noGrp="1"/>
          </p:cNvSpPr>
          <p:nvPr>
            <p:ph type="title"/>
          </p:nvPr>
        </p:nvSpPr>
        <p:spPr bwMode="auto">
          <a:xfrm>
            <a:off x="311700" y="216425"/>
            <a:ext cx="8520600" cy="707400"/>
          </a:xfrm>
          <a:prstGeom prst="rect">
            <a:avLst/>
          </a:prstGeom>
        </p:spPr>
        <p:txBody>
          <a:bodyPr spcFirstLastPara="1" wrap="square" lIns="91425" tIns="91425" rIns="91425" bIns="91425" anchor="t" anchorCtr="0">
            <a:noAutofit/>
          </a:bodyPr>
          <a:lstStyle/>
          <a:p>
            <a:pPr marL="0" lvl="0" indent="0" algn="l">
              <a:lnSpc>
                <a:spcPct val="114999"/>
              </a:lnSpc>
              <a:spcBef>
                <a:spcPts val="600"/>
              </a:spcBef>
              <a:spcAft>
                <a:spcPts val="0"/>
              </a:spcAft>
              <a:buNone/>
              <a:defRPr/>
            </a:pPr>
            <a:r>
              <a:rPr lang="en-US"/>
              <a:t>Fixed-Length Records</a:t>
            </a:r>
            <a:endParaRPr sz="2600" i="1" u="sng">
              <a:solidFill>
                <a:srgbClr val="000000"/>
              </a:solidFill>
              <a:latin typeface="Arial"/>
              <a:ea typeface="Arial"/>
              <a:cs typeface="Arial"/>
            </a:endParaRPr>
          </a:p>
          <a:p>
            <a:pPr marL="0" lvl="0" indent="0" algn="l">
              <a:spcBef>
                <a:spcPts val="0"/>
              </a:spcBef>
              <a:spcAft>
                <a:spcPts val="0"/>
              </a:spcAft>
              <a:buNone/>
              <a:defRPr/>
            </a:pPr>
            <a:endParaRPr/>
          </a:p>
        </p:txBody>
      </p:sp>
      <p:sp>
        <p:nvSpPr>
          <p:cNvPr id="5" name="Google Shape;102;p18"/>
          <p:cNvSpPr>
            <a:spLocks noGrp="1"/>
          </p:cNvSpPr>
          <p:nvPr>
            <p:ph type="body" idx="1"/>
          </p:nvPr>
        </p:nvSpPr>
        <p:spPr bwMode="auto">
          <a:xfrm>
            <a:off x="174195" y="1807227"/>
            <a:ext cx="3215271" cy="2008503"/>
          </a:xfrm>
          <a:prstGeom prst="rect">
            <a:avLst/>
          </a:prstGeom>
        </p:spPr>
        <p:txBody>
          <a:bodyPr spcFirstLastPara="1" wrap="square" lIns="91425" tIns="91425" rIns="91425" bIns="91425" anchor="t" anchorCtr="0">
            <a:noAutofit/>
          </a:bodyPr>
          <a:lstStyle/>
          <a:p>
            <a:pPr marL="114300" indent="0">
              <a:buNone/>
              <a:defRPr/>
            </a:pPr>
            <a:r>
              <a:rPr lang="es-PE" sz="1800">
                <a:solidFill>
                  <a:srgbClr val="0000FF"/>
                </a:solidFill>
                <a:latin typeface="Consolas"/>
              </a:rPr>
              <a:t>class</a:t>
            </a:r>
            <a:r>
              <a:rPr lang="es-PE" sz="1800">
                <a:solidFill>
                  <a:srgbClr val="000000"/>
                </a:solidFill>
                <a:latin typeface="Consolas"/>
              </a:rPr>
              <a:t> Alumno</a:t>
            </a:r>
          </a:p>
          <a:p>
            <a:pPr marL="114300" indent="0">
              <a:buNone/>
              <a:defRPr/>
            </a:pPr>
            <a:r>
              <a:rPr lang="es-PE" sz="1800">
                <a:solidFill>
                  <a:srgbClr val="000000"/>
                </a:solidFill>
                <a:latin typeface="Consolas"/>
              </a:rPr>
              <a:t>{</a:t>
            </a:r>
          </a:p>
          <a:p>
            <a:pPr marL="114300" indent="0">
              <a:buNone/>
              <a:defRPr/>
            </a:pPr>
            <a:r>
              <a:rPr lang="es-PE" sz="1800">
                <a:solidFill>
                  <a:srgbClr val="0000FF"/>
                </a:solidFill>
                <a:latin typeface="Consolas"/>
              </a:rPr>
              <a:t>public</a:t>
            </a:r>
            <a:r>
              <a:rPr lang="es-PE" sz="1800">
                <a:solidFill>
                  <a:srgbClr val="000000"/>
                </a:solidFill>
                <a:latin typeface="Consolas"/>
              </a:rPr>
              <a:t>:</a:t>
            </a:r>
          </a:p>
          <a:p>
            <a:pPr marL="114300" indent="0">
              <a:buNone/>
              <a:defRPr/>
            </a:pPr>
            <a:r>
              <a:rPr lang="es-PE" sz="1800">
                <a:solidFill>
                  <a:srgbClr val="000000"/>
                </a:solidFill>
                <a:latin typeface="Consolas"/>
              </a:rPr>
              <a:t>  </a:t>
            </a:r>
            <a:r>
              <a:rPr lang="es-PE" sz="1800">
                <a:solidFill>
                  <a:srgbClr val="0000FF"/>
                </a:solidFill>
                <a:latin typeface="Consolas"/>
              </a:rPr>
              <a:t>char</a:t>
            </a:r>
            <a:r>
              <a:rPr lang="es-PE" sz="1800">
                <a:solidFill>
                  <a:srgbClr val="000000"/>
                </a:solidFill>
                <a:latin typeface="Consolas"/>
              </a:rPr>
              <a:t> Nombre[</a:t>
            </a:r>
            <a:r>
              <a:rPr lang="es-PE" sz="1800">
                <a:solidFill>
                  <a:srgbClr val="09885A"/>
                </a:solidFill>
                <a:latin typeface="Consolas"/>
              </a:rPr>
              <a:t>12</a:t>
            </a:r>
            <a:r>
              <a:rPr lang="es-PE" sz="1800">
                <a:solidFill>
                  <a:srgbClr val="000000"/>
                </a:solidFill>
                <a:latin typeface="Consolas"/>
              </a:rPr>
              <a:t>];</a:t>
            </a:r>
          </a:p>
          <a:p>
            <a:pPr marL="114300" indent="0">
              <a:buNone/>
              <a:defRPr/>
            </a:pPr>
            <a:r>
              <a:rPr lang="es-PE" sz="1800">
                <a:solidFill>
                  <a:srgbClr val="000000"/>
                </a:solidFill>
                <a:latin typeface="Consolas"/>
              </a:rPr>
              <a:t>  </a:t>
            </a:r>
            <a:r>
              <a:rPr lang="es-PE" sz="1800">
                <a:solidFill>
                  <a:srgbClr val="0000FF"/>
                </a:solidFill>
                <a:latin typeface="Consolas"/>
              </a:rPr>
              <a:t>char</a:t>
            </a:r>
            <a:r>
              <a:rPr lang="es-PE" sz="1800">
                <a:solidFill>
                  <a:srgbClr val="000000"/>
                </a:solidFill>
                <a:latin typeface="Consolas"/>
              </a:rPr>
              <a:t> Apellidos [</a:t>
            </a:r>
            <a:r>
              <a:rPr lang="es-PE" sz="1800">
                <a:solidFill>
                  <a:srgbClr val="09885A"/>
                </a:solidFill>
                <a:latin typeface="Consolas"/>
              </a:rPr>
              <a:t>12</a:t>
            </a:r>
            <a:r>
              <a:rPr lang="es-PE" sz="1800">
                <a:solidFill>
                  <a:srgbClr val="000000"/>
                </a:solidFill>
                <a:latin typeface="Consolas"/>
              </a:rPr>
              <a:t>];</a:t>
            </a:r>
          </a:p>
          <a:p>
            <a:pPr marL="114300" indent="0">
              <a:buNone/>
              <a:defRPr/>
            </a:pPr>
            <a:r>
              <a:rPr lang="es-PE" sz="1800">
                <a:solidFill>
                  <a:srgbClr val="000000"/>
                </a:solidFill>
                <a:latin typeface="Consolas"/>
              </a:rPr>
              <a:t>};</a:t>
            </a:r>
          </a:p>
          <a:p>
            <a:pPr marL="0" lvl="0" indent="0" algn="just">
              <a:spcBef>
                <a:spcPts val="600"/>
              </a:spcBef>
              <a:spcAft>
                <a:spcPts val="0"/>
              </a:spcAft>
              <a:buNone/>
              <a:defRPr/>
            </a:pPr>
            <a:endParaRPr sz="1800">
              <a:solidFill>
                <a:srgbClr val="000000"/>
              </a:solidFill>
              <a:latin typeface="Arial"/>
              <a:ea typeface="Arial"/>
              <a:cs typeface="Arial"/>
            </a:endParaRPr>
          </a:p>
          <a:p>
            <a:pPr marL="0" lvl="0" indent="0" algn="l">
              <a:spcBef>
                <a:spcPts val="0"/>
              </a:spcBef>
              <a:spcAft>
                <a:spcPts val="1600"/>
              </a:spcAft>
              <a:buNone/>
              <a:defRPr/>
            </a:pPr>
            <a:endParaRPr sz="1050"/>
          </a:p>
        </p:txBody>
      </p:sp>
      <p:sp>
        <p:nvSpPr>
          <p:cNvPr id="6" name="Rectángulo 7"/>
          <p:cNvSpPr/>
          <p:nvPr/>
        </p:nvSpPr>
        <p:spPr bwMode="auto">
          <a:xfrm>
            <a:off x="369109" y="1341979"/>
            <a:ext cx="801823" cy="307777"/>
          </a:xfrm>
          <a:prstGeom prst="rect">
            <a:avLst/>
          </a:prstGeom>
        </p:spPr>
        <p:txBody>
          <a:bodyPr wrap="none">
            <a:spAutoFit/>
          </a:bodyPr>
          <a:lstStyle/>
          <a:p>
            <a:pPr>
              <a:defRPr/>
            </a:pPr>
            <a:r>
              <a:rPr lang="en-US" b="1" u="sng"/>
              <a:t>Record</a:t>
            </a:r>
            <a:endParaRPr lang="es-PE" u="sng"/>
          </a:p>
        </p:txBody>
      </p:sp>
      <p:sp>
        <p:nvSpPr>
          <p:cNvPr id="7" name="Rectángulo 2"/>
          <p:cNvSpPr/>
          <p:nvPr/>
        </p:nvSpPr>
        <p:spPr bwMode="auto">
          <a:xfrm>
            <a:off x="3563888" y="1807227"/>
            <a:ext cx="5405917" cy="2246769"/>
          </a:xfrm>
          <a:prstGeom prst="rect">
            <a:avLst/>
          </a:prstGeom>
        </p:spPr>
        <p:txBody>
          <a:bodyPr wrap="square">
            <a:spAutoFit/>
          </a:bodyPr>
          <a:lstStyle/>
          <a:p>
            <a:pPr>
              <a:defRPr/>
            </a:pPr>
            <a:r>
              <a:rPr lang="es-PE" sz="1400" dirty="0">
                <a:solidFill>
                  <a:srgbClr val="0000FF"/>
                </a:solidFill>
                <a:latin typeface="Consolas"/>
              </a:rPr>
              <a:t>Alumno</a:t>
            </a:r>
            <a:r>
              <a:rPr lang="es-PE" sz="1400" dirty="0">
                <a:latin typeface="Consolas"/>
              </a:rPr>
              <a:t> </a:t>
            </a:r>
            <a:r>
              <a:rPr lang="es-PE" sz="1400" dirty="0" err="1">
                <a:latin typeface="Consolas"/>
              </a:rPr>
              <a:t>readRecordBin</a:t>
            </a:r>
            <a:r>
              <a:rPr lang="es-PE" sz="1400" dirty="0">
                <a:latin typeface="Consolas"/>
              </a:rPr>
              <a:t>(</a:t>
            </a:r>
            <a:r>
              <a:rPr lang="es-PE" sz="1400" dirty="0" err="1">
                <a:solidFill>
                  <a:srgbClr val="0000FF"/>
                </a:solidFill>
                <a:latin typeface="Consolas"/>
              </a:rPr>
              <a:t>int</a:t>
            </a:r>
            <a:r>
              <a:rPr lang="es-PE" sz="1400" dirty="0">
                <a:latin typeface="Consolas"/>
              </a:rPr>
              <a:t> i) </a:t>
            </a:r>
          </a:p>
          <a:p>
            <a:pPr>
              <a:defRPr/>
            </a:pPr>
            <a:r>
              <a:rPr lang="es-PE" sz="1400" dirty="0">
                <a:latin typeface="Consolas"/>
              </a:rPr>
              <a:t>{</a:t>
            </a:r>
          </a:p>
          <a:p>
            <a:pPr>
              <a:defRPr/>
            </a:pPr>
            <a:r>
              <a:rPr lang="es-PE" sz="1400" dirty="0">
                <a:latin typeface="Consolas"/>
              </a:rPr>
              <a:t> </a:t>
            </a:r>
            <a:r>
              <a:rPr lang="es-PE" sz="1400" dirty="0" err="1">
                <a:latin typeface="Consolas"/>
              </a:rPr>
              <a:t>ifstream</a:t>
            </a:r>
            <a:r>
              <a:rPr lang="es-PE" sz="1400" dirty="0">
                <a:latin typeface="Consolas"/>
              </a:rPr>
              <a:t> </a:t>
            </a:r>
            <a:r>
              <a:rPr lang="es-PE" sz="1400" dirty="0" err="1">
                <a:latin typeface="Consolas"/>
              </a:rPr>
              <a:t>inFile</a:t>
            </a:r>
            <a:r>
              <a:rPr lang="es-PE" sz="1400" dirty="0">
                <a:latin typeface="Consolas"/>
              </a:rPr>
              <a:t>;</a:t>
            </a:r>
          </a:p>
          <a:p>
            <a:pPr>
              <a:defRPr/>
            </a:pPr>
            <a:r>
              <a:rPr lang="es-PE" sz="1400" dirty="0">
                <a:latin typeface="Consolas"/>
              </a:rPr>
              <a:t> </a:t>
            </a:r>
            <a:r>
              <a:rPr lang="es-PE" sz="1400" dirty="0">
                <a:solidFill>
                  <a:srgbClr val="0000FF"/>
                </a:solidFill>
                <a:latin typeface="Consolas"/>
              </a:rPr>
              <a:t>Alumno</a:t>
            </a:r>
            <a:r>
              <a:rPr lang="es-PE" sz="1400" dirty="0">
                <a:latin typeface="Consolas"/>
              </a:rPr>
              <a:t> </a:t>
            </a:r>
            <a:r>
              <a:rPr lang="es-PE" sz="1400" dirty="0" err="1">
                <a:latin typeface="Consolas"/>
              </a:rPr>
              <a:t>record</a:t>
            </a:r>
            <a:r>
              <a:rPr lang="es-PE" sz="1400" dirty="0">
                <a:latin typeface="Consolas"/>
              </a:rPr>
              <a:t>;</a:t>
            </a:r>
          </a:p>
          <a:p>
            <a:pPr>
              <a:defRPr/>
            </a:pPr>
            <a:r>
              <a:rPr lang="es-PE" sz="1400" dirty="0">
                <a:latin typeface="Consolas"/>
              </a:rPr>
              <a:t> </a:t>
            </a:r>
            <a:r>
              <a:rPr lang="es-PE" sz="1400" dirty="0" err="1">
                <a:latin typeface="Consolas"/>
              </a:rPr>
              <a:t>inFile.open</a:t>
            </a:r>
            <a:r>
              <a:rPr lang="es-PE" sz="1400" dirty="0">
                <a:latin typeface="Consolas"/>
              </a:rPr>
              <a:t>(</a:t>
            </a:r>
            <a:r>
              <a:rPr lang="es-PE" sz="1400" dirty="0">
                <a:solidFill>
                  <a:srgbClr val="A31515"/>
                </a:solidFill>
                <a:latin typeface="Consolas"/>
              </a:rPr>
              <a:t>"file.dat"</a:t>
            </a:r>
            <a:r>
              <a:rPr lang="es-PE" sz="1400" dirty="0">
                <a:latin typeface="Consolas"/>
              </a:rPr>
              <a:t>, </a:t>
            </a:r>
            <a:r>
              <a:rPr lang="es-PE" sz="1400" dirty="0" err="1">
                <a:latin typeface="Consolas"/>
              </a:rPr>
              <a:t>ios</a:t>
            </a:r>
            <a:r>
              <a:rPr lang="es-PE" sz="1400" dirty="0">
                <a:latin typeface="Consolas"/>
              </a:rPr>
              <a:t>::</a:t>
            </a:r>
            <a:r>
              <a:rPr lang="es-PE" sz="1400" dirty="0" err="1">
                <a:latin typeface="Consolas"/>
              </a:rPr>
              <a:t>binary</a:t>
            </a:r>
            <a:r>
              <a:rPr lang="es-PE" sz="1400" dirty="0">
                <a:latin typeface="Consolas"/>
              </a:rPr>
              <a:t>);</a:t>
            </a:r>
          </a:p>
          <a:p>
            <a:pPr>
              <a:defRPr/>
            </a:pPr>
            <a:r>
              <a:rPr lang="en-US" sz="1400" dirty="0">
                <a:latin typeface="Consolas"/>
              </a:rPr>
              <a:t> </a:t>
            </a:r>
            <a:r>
              <a:rPr lang="en-US" sz="1400" dirty="0" err="1">
                <a:latin typeface="Consolas"/>
              </a:rPr>
              <a:t>inFile.seekg</a:t>
            </a:r>
            <a:r>
              <a:rPr lang="en-US" sz="1400" dirty="0">
                <a:latin typeface="Consolas"/>
              </a:rPr>
              <a:t>(</a:t>
            </a:r>
            <a:r>
              <a:rPr lang="en-US" sz="1400" dirty="0" err="1">
                <a:latin typeface="Consolas"/>
              </a:rPr>
              <a:t>i</a:t>
            </a:r>
            <a:r>
              <a:rPr lang="en-US" sz="1400" dirty="0">
                <a:latin typeface="Consolas"/>
              </a:rPr>
              <a:t> * </a:t>
            </a:r>
            <a:r>
              <a:rPr lang="en-US" sz="1400" dirty="0" err="1">
                <a:solidFill>
                  <a:srgbClr val="0000FF"/>
                </a:solidFill>
                <a:latin typeface="Consolas"/>
              </a:rPr>
              <a:t>sizeof</a:t>
            </a:r>
            <a:r>
              <a:rPr lang="en-US" sz="1400" dirty="0">
                <a:latin typeface="Consolas"/>
              </a:rPr>
              <a:t>(record), </a:t>
            </a:r>
            <a:r>
              <a:rPr lang="en-US" sz="1400" dirty="0" err="1">
                <a:latin typeface="Consolas"/>
              </a:rPr>
              <a:t>ios</a:t>
            </a:r>
            <a:r>
              <a:rPr lang="en-US" sz="1400" dirty="0">
                <a:latin typeface="Consolas"/>
              </a:rPr>
              <a:t>::beg);</a:t>
            </a:r>
            <a:endParaRPr lang="es-PE" sz="1400" dirty="0">
              <a:latin typeface="Consolas"/>
            </a:endParaRPr>
          </a:p>
          <a:p>
            <a:pPr>
              <a:defRPr/>
            </a:pPr>
            <a:r>
              <a:rPr lang="es-PE" sz="1400" dirty="0">
                <a:latin typeface="Consolas"/>
              </a:rPr>
              <a:t> </a:t>
            </a:r>
            <a:r>
              <a:rPr lang="es-PE" sz="1400" dirty="0" err="1">
                <a:latin typeface="Consolas"/>
              </a:rPr>
              <a:t>inFile.read</a:t>
            </a:r>
            <a:r>
              <a:rPr lang="es-PE" sz="1400" dirty="0">
                <a:latin typeface="Consolas"/>
              </a:rPr>
              <a:t>((</a:t>
            </a:r>
            <a:r>
              <a:rPr lang="es-PE" sz="1400" dirty="0" err="1">
                <a:solidFill>
                  <a:srgbClr val="0000FF"/>
                </a:solidFill>
                <a:latin typeface="Consolas"/>
              </a:rPr>
              <a:t>char</a:t>
            </a:r>
            <a:r>
              <a:rPr lang="es-PE" sz="1400" dirty="0">
                <a:latin typeface="Consolas"/>
              </a:rPr>
              <a:t> *) &amp;</a:t>
            </a:r>
            <a:r>
              <a:rPr lang="es-PE" sz="1400" dirty="0" err="1">
                <a:latin typeface="Consolas"/>
              </a:rPr>
              <a:t>record</a:t>
            </a:r>
            <a:r>
              <a:rPr lang="es-PE" sz="1400" dirty="0">
                <a:latin typeface="Consolas"/>
              </a:rPr>
              <a:t>, </a:t>
            </a:r>
            <a:r>
              <a:rPr lang="es-PE" sz="1400" dirty="0" err="1">
                <a:solidFill>
                  <a:srgbClr val="0000FF"/>
                </a:solidFill>
                <a:latin typeface="Consolas"/>
              </a:rPr>
              <a:t>sizeof</a:t>
            </a:r>
            <a:r>
              <a:rPr lang="es-PE" sz="1400" dirty="0">
                <a:latin typeface="Consolas"/>
              </a:rPr>
              <a:t>(</a:t>
            </a:r>
            <a:r>
              <a:rPr lang="es-PE" sz="1400" dirty="0" err="1">
                <a:latin typeface="Consolas"/>
              </a:rPr>
              <a:t>record</a:t>
            </a:r>
            <a:r>
              <a:rPr lang="es-PE" sz="1400" dirty="0">
                <a:latin typeface="Consolas"/>
              </a:rPr>
              <a:t>));</a:t>
            </a:r>
          </a:p>
          <a:p>
            <a:pPr>
              <a:defRPr/>
            </a:pPr>
            <a:r>
              <a:rPr lang="es-PE" sz="1400" dirty="0">
                <a:latin typeface="Consolas"/>
              </a:rPr>
              <a:t> </a:t>
            </a:r>
            <a:r>
              <a:rPr lang="es-PE" sz="1400" dirty="0" err="1">
                <a:latin typeface="Consolas"/>
              </a:rPr>
              <a:t>inFile.close</a:t>
            </a:r>
            <a:r>
              <a:rPr lang="es-PE" sz="1400" dirty="0">
                <a:latin typeface="Consolas"/>
              </a:rPr>
              <a:t>();</a:t>
            </a:r>
          </a:p>
          <a:p>
            <a:pPr>
              <a:defRPr/>
            </a:pPr>
            <a:r>
              <a:rPr lang="es-PE" sz="1400" dirty="0">
                <a:latin typeface="Consolas"/>
              </a:rPr>
              <a:t> </a:t>
            </a:r>
            <a:r>
              <a:rPr lang="es-PE" sz="1400" dirty="0" err="1">
                <a:solidFill>
                  <a:srgbClr val="0000FF"/>
                </a:solidFill>
                <a:latin typeface="Consolas"/>
              </a:rPr>
              <a:t>return</a:t>
            </a:r>
            <a:r>
              <a:rPr lang="es-PE" sz="1400" dirty="0">
                <a:latin typeface="Consolas"/>
              </a:rPr>
              <a:t> </a:t>
            </a:r>
            <a:r>
              <a:rPr lang="es-PE" sz="1400" dirty="0" err="1">
                <a:latin typeface="Consolas"/>
              </a:rPr>
              <a:t>record</a:t>
            </a:r>
            <a:r>
              <a:rPr lang="es-PE" sz="1400" dirty="0">
                <a:latin typeface="Consolas"/>
              </a:rPr>
              <a:t>;</a:t>
            </a:r>
          </a:p>
          <a:p>
            <a:pPr>
              <a:defRPr/>
            </a:pPr>
            <a:r>
              <a:rPr lang="es-PE" sz="1400" dirty="0">
                <a:latin typeface="Consolas"/>
              </a:rPr>
              <a:t>}</a:t>
            </a:r>
          </a:p>
        </p:txBody>
      </p:sp>
      <p:sp>
        <p:nvSpPr>
          <p:cNvPr id="8" name="Rectángulo 9"/>
          <p:cNvSpPr/>
          <p:nvPr/>
        </p:nvSpPr>
        <p:spPr bwMode="auto">
          <a:xfrm>
            <a:off x="3797678" y="1341978"/>
            <a:ext cx="1606530" cy="307777"/>
          </a:xfrm>
          <a:prstGeom prst="rect">
            <a:avLst/>
          </a:prstGeom>
        </p:spPr>
        <p:txBody>
          <a:bodyPr wrap="none">
            <a:spAutoFit/>
          </a:bodyPr>
          <a:lstStyle/>
          <a:p>
            <a:pPr>
              <a:defRPr/>
            </a:pPr>
            <a:r>
              <a:rPr lang="en-US" b="1" u="sng"/>
              <a:t>Leer un Registro</a:t>
            </a:r>
            <a:endParaRPr lang="es-PE" u="sng"/>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36;p22"/>
          <p:cNvSpPr>
            <a:spLocks noGrp="1"/>
          </p:cNvSpPr>
          <p:nvPr>
            <p:ph type="title"/>
          </p:nvPr>
        </p:nvSpPr>
        <p:spPr bwMode="auto">
          <a:xfrm>
            <a:off x="311700" y="216425"/>
            <a:ext cx="8520600" cy="707400"/>
          </a:xfrm>
          <a:prstGeom prst="rect">
            <a:avLst/>
          </a:prstGeom>
        </p:spPr>
        <p:txBody>
          <a:bodyPr spcFirstLastPara="1" wrap="square" lIns="91425" tIns="91425" rIns="91425" bIns="91425" anchor="t" anchorCtr="0">
            <a:noAutofit/>
          </a:bodyPr>
          <a:lstStyle/>
          <a:p>
            <a:pPr marL="0" lvl="0" indent="0" algn="l">
              <a:lnSpc>
                <a:spcPct val="114999"/>
              </a:lnSpc>
              <a:spcBef>
                <a:spcPts val="600"/>
              </a:spcBef>
              <a:spcAft>
                <a:spcPts val="0"/>
              </a:spcAft>
              <a:buNone/>
              <a:defRPr/>
            </a:pPr>
            <a:r>
              <a:rPr lang="en-US"/>
              <a:t>Fixed-Length Records</a:t>
            </a:r>
            <a:endParaRPr sz="2600" i="1" u="sng">
              <a:solidFill>
                <a:srgbClr val="000000"/>
              </a:solidFill>
              <a:latin typeface="Arial"/>
              <a:ea typeface="Arial"/>
              <a:cs typeface="Arial"/>
            </a:endParaRPr>
          </a:p>
          <a:p>
            <a:pPr marL="0" lvl="0" indent="0" algn="l">
              <a:spcBef>
                <a:spcPts val="0"/>
              </a:spcBef>
              <a:spcAft>
                <a:spcPts val="0"/>
              </a:spcAft>
              <a:buNone/>
              <a:defRPr/>
            </a:pPr>
            <a:endParaRPr/>
          </a:p>
        </p:txBody>
      </p:sp>
      <p:sp>
        <p:nvSpPr>
          <p:cNvPr id="5" name="Google Shape;137;p22"/>
          <p:cNvSpPr>
            <a:spLocks noGrp="1"/>
          </p:cNvSpPr>
          <p:nvPr>
            <p:ph type="body" idx="1"/>
          </p:nvPr>
        </p:nvSpPr>
        <p:spPr bwMode="auto">
          <a:xfrm>
            <a:off x="311700" y="1016199"/>
            <a:ext cx="5772467" cy="3787799"/>
          </a:xfrm>
          <a:prstGeom prst="rect">
            <a:avLst/>
          </a:prstGeom>
        </p:spPr>
        <p:txBody>
          <a:bodyPr spcFirstLastPara="1" wrap="square" lIns="91425" tIns="91425" rIns="91425" bIns="91425" anchor="t" anchorCtr="0">
            <a:noAutofit/>
          </a:bodyPr>
          <a:lstStyle/>
          <a:p>
            <a:pPr marL="457200" marR="0" lvl="0" indent="-342900" algn="just">
              <a:lnSpc>
                <a:spcPct val="114999"/>
              </a:lnSpc>
              <a:spcBef>
                <a:spcPts val="600"/>
              </a:spcBef>
              <a:spcAft>
                <a:spcPts val="0"/>
              </a:spcAft>
              <a:buSzPts val="1800"/>
              <a:buFont typeface="Arial"/>
              <a:buChar char="●"/>
              <a:defRPr/>
            </a:pPr>
            <a:r>
              <a:rPr lang="en-US" sz="2300" b="1" dirty="0" err="1">
                <a:solidFill>
                  <a:srgbClr val="000000"/>
                </a:solidFill>
                <a:latin typeface="Arial"/>
                <a:ea typeface="Arial"/>
                <a:cs typeface="Arial"/>
              </a:rPr>
              <a:t>Problemas</a:t>
            </a:r>
            <a:r>
              <a:rPr lang="en-US" sz="2600" dirty="0">
                <a:solidFill>
                  <a:srgbClr val="000000"/>
                </a:solidFill>
                <a:latin typeface="Arial"/>
                <a:ea typeface="Arial"/>
                <a:cs typeface="Arial"/>
              </a:rPr>
              <a:t>:</a:t>
            </a:r>
            <a:endParaRPr sz="2600" dirty="0">
              <a:solidFill>
                <a:srgbClr val="000000"/>
              </a:solidFill>
              <a:latin typeface="Arial"/>
              <a:ea typeface="Arial"/>
              <a:cs typeface="Arial"/>
            </a:endParaRPr>
          </a:p>
          <a:p>
            <a:pPr marL="914400" marR="0" lvl="1" indent="-393700" algn="just">
              <a:lnSpc>
                <a:spcPct val="114999"/>
              </a:lnSpc>
              <a:spcBef>
                <a:spcPts val="0"/>
              </a:spcBef>
              <a:spcAft>
                <a:spcPts val="0"/>
              </a:spcAft>
              <a:buClr>
                <a:srgbClr val="000000"/>
              </a:buClr>
              <a:buSzPts val="2600"/>
              <a:buFont typeface="Arial"/>
              <a:buChar char="○"/>
              <a:defRPr/>
            </a:pPr>
            <a:r>
              <a:rPr lang="en-US" sz="2100" dirty="0">
                <a:solidFill>
                  <a:srgbClr val="434343"/>
                </a:solidFill>
              </a:rPr>
              <a:t>El </a:t>
            </a:r>
            <a:r>
              <a:rPr lang="en-US" sz="2100" dirty="0" err="1">
                <a:solidFill>
                  <a:srgbClr val="434343"/>
                </a:solidFill>
              </a:rPr>
              <a:t>acceso</a:t>
            </a:r>
            <a:r>
              <a:rPr lang="en-US" sz="2100" dirty="0">
                <a:solidFill>
                  <a:srgbClr val="434343"/>
                </a:solidFill>
              </a:rPr>
              <a:t> a </a:t>
            </a:r>
            <a:r>
              <a:rPr lang="en-US" sz="2100" dirty="0" err="1">
                <a:solidFill>
                  <a:srgbClr val="434343"/>
                </a:solidFill>
              </a:rPr>
              <a:t>los</a:t>
            </a:r>
            <a:r>
              <a:rPr lang="en-US" sz="2100" dirty="0">
                <a:solidFill>
                  <a:srgbClr val="434343"/>
                </a:solidFill>
              </a:rPr>
              <a:t> </a:t>
            </a:r>
            <a:r>
              <a:rPr lang="en-US" sz="2100" dirty="0" err="1">
                <a:solidFill>
                  <a:srgbClr val="434343"/>
                </a:solidFill>
              </a:rPr>
              <a:t>registros</a:t>
            </a:r>
            <a:r>
              <a:rPr lang="en-US" sz="2100" dirty="0">
                <a:solidFill>
                  <a:srgbClr val="434343"/>
                </a:solidFill>
              </a:rPr>
              <a:t> es simple </a:t>
            </a:r>
            <a:r>
              <a:rPr lang="en-US" sz="2100" dirty="0" err="1">
                <a:solidFill>
                  <a:srgbClr val="434343"/>
                </a:solidFill>
              </a:rPr>
              <a:t>pero</a:t>
            </a:r>
            <a:r>
              <a:rPr lang="en-US" sz="2100" dirty="0">
                <a:solidFill>
                  <a:srgbClr val="434343"/>
                </a:solidFill>
              </a:rPr>
              <a:t> se </a:t>
            </a:r>
            <a:r>
              <a:rPr lang="en-US" sz="2100" dirty="0" err="1">
                <a:solidFill>
                  <a:srgbClr val="434343"/>
                </a:solidFill>
              </a:rPr>
              <a:t>corre</a:t>
            </a:r>
            <a:r>
              <a:rPr lang="en-US" sz="2100" dirty="0">
                <a:solidFill>
                  <a:srgbClr val="434343"/>
                </a:solidFill>
              </a:rPr>
              <a:t> </a:t>
            </a:r>
            <a:r>
              <a:rPr lang="en-US" sz="2100" dirty="0" err="1">
                <a:solidFill>
                  <a:srgbClr val="434343"/>
                </a:solidFill>
              </a:rPr>
              <a:t>el</a:t>
            </a:r>
            <a:r>
              <a:rPr lang="en-US" sz="2100" dirty="0">
                <a:solidFill>
                  <a:srgbClr val="434343"/>
                </a:solidFill>
              </a:rPr>
              <a:t> </a:t>
            </a:r>
            <a:r>
              <a:rPr lang="en-US" sz="2100" dirty="0" err="1">
                <a:solidFill>
                  <a:srgbClr val="434343"/>
                </a:solidFill>
              </a:rPr>
              <a:t>riesgo</a:t>
            </a:r>
            <a:r>
              <a:rPr lang="en-US" sz="2100" dirty="0">
                <a:solidFill>
                  <a:srgbClr val="434343"/>
                </a:solidFill>
              </a:rPr>
              <a:t> de </a:t>
            </a:r>
            <a:r>
              <a:rPr lang="en-US" sz="2100" dirty="0" err="1">
                <a:solidFill>
                  <a:srgbClr val="434343"/>
                </a:solidFill>
              </a:rPr>
              <a:t>cruzar</a:t>
            </a:r>
            <a:r>
              <a:rPr lang="en-US" sz="2100" dirty="0">
                <a:solidFill>
                  <a:srgbClr val="434343"/>
                </a:solidFill>
              </a:rPr>
              <a:t> </a:t>
            </a:r>
            <a:r>
              <a:rPr lang="en-US" sz="2100" dirty="0" err="1">
                <a:solidFill>
                  <a:srgbClr val="434343"/>
                </a:solidFill>
              </a:rPr>
              <a:t>bloques</a:t>
            </a:r>
            <a:r>
              <a:rPr lang="en-US" sz="2100" dirty="0">
                <a:solidFill>
                  <a:srgbClr val="434343"/>
                </a:solidFill>
              </a:rPr>
              <a:t>.</a:t>
            </a:r>
            <a:endParaRPr sz="1200" dirty="0">
              <a:solidFill>
                <a:srgbClr val="212121"/>
              </a:solidFill>
              <a:latin typeface="Arial"/>
              <a:ea typeface="Arial"/>
              <a:cs typeface="Arial"/>
            </a:endParaRPr>
          </a:p>
          <a:p>
            <a:pPr marL="914400" marR="0" lvl="1" indent="-393700" algn="just">
              <a:lnSpc>
                <a:spcPct val="114999"/>
              </a:lnSpc>
              <a:spcBef>
                <a:spcPts val="0"/>
              </a:spcBef>
              <a:spcAft>
                <a:spcPts val="0"/>
              </a:spcAft>
              <a:buClr>
                <a:srgbClr val="000000"/>
              </a:buClr>
              <a:buSzPts val="2600"/>
              <a:buFont typeface="Arial"/>
              <a:buChar char="○"/>
              <a:defRPr/>
            </a:pPr>
            <a:r>
              <a:rPr lang="en-US" sz="2100" dirty="0">
                <a:solidFill>
                  <a:srgbClr val="434343"/>
                </a:solidFill>
              </a:rPr>
              <a:t>La </a:t>
            </a:r>
            <a:r>
              <a:rPr lang="en-US" sz="2100" dirty="0" err="1">
                <a:solidFill>
                  <a:srgbClr val="434343"/>
                </a:solidFill>
              </a:rPr>
              <a:t>modificación</a:t>
            </a:r>
            <a:r>
              <a:rPr lang="en-US" sz="2100" dirty="0">
                <a:solidFill>
                  <a:srgbClr val="434343"/>
                </a:solidFill>
              </a:rPr>
              <a:t> no </a:t>
            </a:r>
            <a:r>
              <a:rPr lang="en-US" sz="2100" dirty="0" err="1">
                <a:solidFill>
                  <a:srgbClr val="434343"/>
                </a:solidFill>
              </a:rPr>
              <a:t>permite</a:t>
            </a:r>
            <a:r>
              <a:rPr lang="en-US" sz="2100" dirty="0">
                <a:solidFill>
                  <a:srgbClr val="434343"/>
                </a:solidFill>
              </a:rPr>
              <a:t> que </a:t>
            </a:r>
            <a:r>
              <a:rPr lang="en-US" sz="2100" dirty="0" err="1">
                <a:solidFill>
                  <a:srgbClr val="434343"/>
                </a:solidFill>
              </a:rPr>
              <a:t>los</a:t>
            </a:r>
            <a:r>
              <a:rPr lang="en-US" sz="2100" dirty="0">
                <a:solidFill>
                  <a:srgbClr val="434343"/>
                </a:solidFill>
              </a:rPr>
              <a:t> </a:t>
            </a:r>
            <a:r>
              <a:rPr lang="en-US" sz="2100" dirty="0" err="1">
                <a:solidFill>
                  <a:srgbClr val="434343"/>
                </a:solidFill>
              </a:rPr>
              <a:t>registros</a:t>
            </a:r>
            <a:r>
              <a:rPr lang="en-US" sz="2100" dirty="0">
                <a:solidFill>
                  <a:srgbClr val="434343"/>
                </a:solidFill>
              </a:rPr>
              <a:t> </a:t>
            </a:r>
            <a:r>
              <a:rPr lang="en-US" sz="2100" dirty="0" err="1">
                <a:solidFill>
                  <a:srgbClr val="434343"/>
                </a:solidFill>
              </a:rPr>
              <a:t>crucen</a:t>
            </a:r>
            <a:r>
              <a:rPr lang="en-US" sz="2100" dirty="0">
                <a:solidFill>
                  <a:srgbClr val="434343"/>
                </a:solidFill>
              </a:rPr>
              <a:t> </a:t>
            </a:r>
            <a:r>
              <a:rPr lang="en-US" sz="2100" dirty="0" err="1">
                <a:solidFill>
                  <a:srgbClr val="434343"/>
                </a:solidFill>
              </a:rPr>
              <a:t>el</a:t>
            </a:r>
            <a:r>
              <a:rPr lang="en-US" sz="2100" dirty="0">
                <a:solidFill>
                  <a:srgbClr val="434343"/>
                </a:solidFill>
              </a:rPr>
              <a:t> </a:t>
            </a:r>
            <a:r>
              <a:rPr lang="en-US" sz="2100" dirty="0" err="1">
                <a:solidFill>
                  <a:srgbClr val="434343"/>
                </a:solidFill>
              </a:rPr>
              <a:t>límite</a:t>
            </a:r>
            <a:r>
              <a:rPr lang="en-US" sz="2100" dirty="0">
                <a:solidFill>
                  <a:srgbClr val="434343"/>
                </a:solidFill>
              </a:rPr>
              <a:t> del </a:t>
            </a:r>
            <a:r>
              <a:rPr lang="en-US" sz="2100" dirty="0" err="1">
                <a:solidFill>
                  <a:srgbClr val="434343"/>
                </a:solidFill>
              </a:rPr>
              <a:t>bloque</a:t>
            </a:r>
            <a:r>
              <a:rPr lang="en-US" sz="2100" dirty="0">
                <a:solidFill>
                  <a:srgbClr val="434343"/>
                </a:solidFill>
              </a:rPr>
              <a:t>. </a:t>
            </a:r>
          </a:p>
          <a:p>
            <a:pPr marL="914400" marR="0" lvl="1" indent="-393700" algn="just">
              <a:lnSpc>
                <a:spcPct val="114999"/>
              </a:lnSpc>
              <a:spcBef>
                <a:spcPts val="0"/>
              </a:spcBef>
              <a:spcAft>
                <a:spcPts val="0"/>
              </a:spcAft>
              <a:buClr>
                <a:srgbClr val="000000"/>
              </a:buClr>
              <a:buSzPts val="2600"/>
              <a:buFont typeface="Arial"/>
              <a:buChar char="○"/>
              <a:defRPr/>
            </a:pPr>
            <a:r>
              <a:rPr lang="es-PE" sz="2100" dirty="0">
                <a:solidFill>
                  <a:srgbClr val="FF0000"/>
                </a:solidFill>
              </a:rPr>
              <a:t>¿Eliminación de registros?</a:t>
            </a:r>
            <a:endParaRPr dirty="0"/>
          </a:p>
        </p:txBody>
      </p:sp>
      <p:graphicFrame>
        <p:nvGraphicFramePr>
          <p:cNvPr id="6" name="Google Shape;134;p20">
            <a:extLst>
              <a:ext uri="{FF2B5EF4-FFF2-40B4-BE49-F238E27FC236}">
                <a16:creationId xmlns:a16="http://schemas.microsoft.com/office/drawing/2014/main" id="{FB9E0A57-4EEF-4BF9-8933-459979E3920A}"/>
              </a:ext>
            </a:extLst>
          </p:cNvPr>
          <p:cNvGraphicFramePr>
            <a:graphicFrameLocks/>
          </p:cNvGraphicFramePr>
          <p:nvPr>
            <p:extLst>
              <p:ext uri="{D42A27DB-BD31-4B8C-83A1-F6EECF244321}">
                <p14:modId xmlns:p14="http://schemas.microsoft.com/office/powerpoint/2010/main" val="3855607122"/>
              </p:ext>
            </p:extLst>
          </p:nvPr>
        </p:nvGraphicFramePr>
        <p:xfrm>
          <a:off x="6372200" y="1923678"/>
          <a:ext cx="2664296" cy="2808312"/>
        </p:xfrm>
        <a:graphic>
          <a:graphicData uri="http://schemas.openxmlformats.org/drawingml/2006/table">
            <a:tbl>
              <a:tblPr firstCol="1">
                <a:noFill/>
              </a:tblPr>
              <a:tblGrid>
                <a:gridCol w="482470">
                  <a:extLst>
                    <a:ext uri="{9D8B030D-6E8A-4147-A177-3AD203B41FA5}">
                      <a16:colId xmlns:a16="http://schemas.microsoft.com/office/drawing/2014/main" val="20000"/>
                    </a:ext>
                  </a:extLst>
                </a:gridCol>
                <a:gridCol w="689381">
                  <a:extLst>
                    <a:ext uri="{9D8B030D-6E8A-4147-A177-3AD203B41FA5}">
                      <a16:colId xmlns:a16="http://schemas.microsoft.com/office/drawing/2014/main" val="20001"/>
                    </a:ext>
                  </a:extLst>
                </a:gridCol>
                <a:gridCol w="787061">
                  <a:extLst>
                    <a:ext uri="{9D8B030D-6E8A-4147-A177-3AD203B41FA5}">
                      <a16:colId xmlns:a16="http://schemas.microsoft.com/office/drawing/2014/main" val="20002"/>
                    </a:ext>
                  </a:extLst>
                </a:gridCol>
                <a:gridCol w="705384">
                  <a:extLst>
                    <a:ext uri="{9D8B030D-6E8A-4147-A177-3AD203B41FA5}">
                      <a16:colId xmlns:a16="http://schemas.microsoft.com/office/drawing/2014/main" val="20003"/>
                    </a:ext>
                  </a:extLst>
                </a:gridCol>
              </a:tblGrid>
              <a:tr h="351039">
                <a:tc>
                  <a:txBody>
                    <a:bodyPr/>
                    <a:lstStyle/>
                    <a:p>
                      <a:pPr marL="0" lvl="0" indent="0" algn="ctr">
                        <a:spcBef>
                          <a:spcPts val="0"/>
                        </a:spcBef>
                        <a:spcAft>
                          <a:spcPts val="0"/>
                        </a:spcAft>
                        <a:buNone/>
                        <a:defRPr/>
                      </a:pPr>
                      <a:endParaRPr sz="1000" b="1">
                        <a:solidFill>
                          <a:sysClr val="windowText" lastClr="000000"/>
                        </a:solidFill>
                        <a:latin typeface="Calibri"/>
                        <a:ea typeface="Calibri"/>
                        <a:cs typeface="Calibri"/>
                      </a:endParaRPr>
                    </a:p>
                  </a:txBody>
                  <a:tcPr marL="91425" marR="91425" marT="91425" marB="91425">
                    <a:solidFill>
                      <a:schemeClr val="lt2"/>
                    </a:solidFill>
                  </a:tcPr>
                </a:tc>
                <a:tc>
                  <a:txBody>
                    <a:bodyPr/>
                    <a:lstStyle/>
                    <a:p>
                      <a:pPr marL="0" lvl="0" indent="0" algn="ctr">
                        <a:spcBef>
                          <a:spcPts val="0"/>
                        </a:spcBef>
                        <a:spcAft>
                          <a:spcPts val="0"/>
                        </a:spcAft>
                        <a:buNone/>
                        <a:defRPr/>
                      </a:pPr>
                      <a:r>
                        <a:rPr lang="en-US" sz="1000" b="1" dirty="0">
                          <a:solidFill>
                            <a:sysClr val="windowText" lastClr="000000"/>
                          </a:solidFill>
                          <a:latin typeface="Calibri"/>
                          <a:ea typeface="Calibri"/>
                          <a:cs typeface="Calibri"/>
                        </a:rPr>
                        <a:t>Id</a:t>
                      </a:r>
                      <a:endParaRPr sz="1000" b="1" dirty="0">
                        <a:solidFill>
                          <a:sysClr val="windowText" lastClr="000000"/>
                        </a:solidFill>
                        <a:latin typeface="Calibri"/>
                        <a:ea typeface="Calibri"/>
                        <a:cs typeface="Calibri"/>
                      </a:endParaRPr>
                    </a:p>
                  </a:txBody>
                  <a:tcPr marL="91425" marR="91425" marT="91425" marB="91425">
                    <a:solidFill>
                      <a:schemeClr val="lt2"/>
                    </a:solidFill>
                  </a:tcPr>
                </a:tc>
                <a:tc>
                  <a:txBody>
                    <a:bodyPr/>
                    <a:lstStyle/>
                    <a:p>
                      <a:pPr marL="0" lvl="0" indent="0" algn="ctr">
                        <a:spcBef>
                          <a:spcPts val="0"/>
                        </a:spcBef>
                        <a:spcAft>
                          <a:spcPts val="0"/>
                        </a:spcAft>
                        <a:buNone/>
                        <a:defRPr/>
                      </a:pPr>
                      <a:r>
                        <a:rPr lang="en-US" sz="1000" b="1" u="none">
                          <a:solidFill>
                            <a:sysClr val="windowText" lastClr="000000"/>
                          </a:solidFill>
                          <a:latin typeface="Calibri"/>
                          <a:ea typeface="Calibri"/>
                          <a:cs typeface="Calibri"/>
                        </a:rPr>
                        <a:t>Nombre</a:t>
                      </a:r>
                      <a:endParaRPr sz="1000" b="1" u="none">
                        <a:solidFill>
                          <a:sysClr val="windowText" lastClr="000000"/>
                        </a:solidFill>
                        <a:latin typeface="Calibri"/>
                        <a:ea typeface="Calibri"/>
                        <a:cs typeface="Calibri"/>
                      </a:endParaRPr>
                    </a:p>
                  </a:txBody>
                  <a:tcPr marL="91425" marR="91425" marT="91425" marB="91425">
                    <a:solidFill>
                      <a:schemeClr val="lt2"/>
                    </a:solidFill>
                  </a:tcPr>
                </a:tc>
                <a:tc>
                  <a:txBody>
                    <a:bodyPr/>
                    <a:lstStyle/>
                    <a:p>
                      <a:pPr marL="0" lvl="0" indent="0" algn="ctr">
                        <a:spcBef>
                          <a:spcPts val="0"/>
                        </a:spcBef>
                        <a:spcAft>
                          <a:spcPts val="0"/>
                        </a:spcAft>
                        <a:buNone/>
                        <a:defRPr/>
                      </a:pPr>
                      <a:r>
                        <a:rPr lang="en-US" sz="1000" b="1">
                          <a:solidFill>
                            <a:sysClr val="windowText" lastClr="000000"/>
                          </a:solidFill>
                          <a:latin typeface="Calibri"/>
                          <a:ea typeface="Calibri"/>
                          <a:cs typeface="Calibri"/>
                        </a:rPr>
                        <a:t>Ciclo</a:t>
                      </a:r>
                      <a:endParaRPr sz="1000" b="1">
                        <a:solidFill>
                          <a:sysClr val="windowText" lastClr="000000"/>
                        </a:solidFill>
                        <a:latin typeface="Calibri"/>
                        <a:ea typeface="Calibri"/>
                        <a:cs typeface="Calibri"/>
                      </a:endParaRPr>
                    </a:p>
                  </a:txBody>
                  <a:tcPr marL="91425" marR="91425" marT="91425" marB="91425">
                    <a:solidFill>
                      <a:schemeClr val="lt2"/>
                    </a:solidFill>
                  </a:tcPr>
                </a:tc>
                <a:extLst>
                  <a:ext uri="{0D108BD9-81ED-4DB2-BD59-A6C34878D82A}">
                    <a16:rowId xmlns:a16="http://schemas.microsoft.com/office/drawing/2014/main" val="10000"/>
                  </a:ext>
                </a:extLst>
              </a:tr>
              <a:tr h="351039">
                <a:tc>
                  <a:txBody>
                    <a:bodyPr/>
                    <a:lstStyle/>
                    <a:p>
                      <a:pPr marL="0" lvl="0" indent="0" algn="ctr">
                        <a:spcBef>
                          <a:spcPts val="0"/>
                        </a:spcBef>
                        <a:spcAft>
                          <a:spcPts val="0"/>
                        </a:spcAft>
                        <a:buNone/>
                        <a:defRPr/>
                      </a:pPr>
                      <a:r>
                        <a:rPr lang="es-PE" sz="1000" b="1" i="0" u="none" strike="noStrike" cap="none" dirty="0">
                          <a:solidFill>
                            <a:sysClr val="windowText" lastClr="000000"/>
                          </a:solidFill>
                          <a:latin typeface="Calibri"/>
                          <a:ea typeface="Calibri"/>
                          <a:cs typeface="Calibri"/>
                        </a:rPr>
                        <a:t>1</a:t>
                      </a:r>
                      <a:endParaRPr sz="1000" b="1" i="0" u="none" strike="noStrike" cap="none" dirty="0">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P-102</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Andrea </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5</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1"/>
                  </a:ext>
                </a:extLst>
              </a:tr>
              <a:tr h="351039">
                <a:tc>
                  <a:txBody>
                    <a:bodyPr/>
                    <a:lstStyle/>
                    <a:p>
                      <a:pPr marL="0" lvl="0" indent="0" algn="ctr">
                        <a:spcBef>
                          <a:spcPts val="0"/>
                        </a:spcBef>
                        <a:spcAft>
                          <a:spcPts val="0"/>
                        </a:spcAft>
                        <a:buNone/>
                        <a:defRPr/>
                      </a:pPr>
                      <a:r>
                        <a:rPr lang="es-PE" sz="1000" b="1" i="0" u="none" strike="noStrike" cap="none">
                          <a:solidFill>
                            <a:sysClr val="windowText" lastClr="000000"/>
                          </a:solidFill>
                          <a:latin typeface="Calibri"/>
                          <a:ea typeface="Calibri"/>
                          <a:cs typeface="Calibri"/>
                        </a:rPr>
                        <a:t>2</a:t>
                      </a:r>
                      <a:endParaRPr sz="1000" b="1" i="0" u="none" strike="noStrike" cap="none">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P-251</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Carlos</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a:solidFill>
                            <a:sysClr val="windowText" lastClr="000000"/>
                          </a:solidFill>
                          <a:latin typeface="Calibri"/>
                          <a:ea typeface="Calibri"/>
                          <a:cs typeface="Calibri"/>
                        </a:rPr>
                        <a:t>7</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2"/>
                  </a:ext>
                </a:extLst>
              </a:tr>
              <a:tr h="351039">
                <a:tc>
                  <a:txBody>
                    <a:bodyPr/>
                    <a:lstStyle/>
                    <a:p>
                      <a:pPr marL="0" lvl="0" indent="0" algn="ctr">
                        <a:spcBef>
                          <a:spcPts val="0"/>
                        </a:spcBef>
                        <a:spcAft>
                          <a:spcPts val="0"/>
                        </a:spcAft>
                        <a:buNone/>
                        <a:defRPr/>
                      </a:pPr>
                      <a:r>
                        <a:rPr lang="es-ES" sz="1000" b="1" i="0" u="none" strike="noStrike" cap="none" dirty="0">
                          <a:solidFill>
                            <a:sysClr val="windowText" lastClr="000000"/>
                          </a:solidFill>
                          <a:latin typeface="Calibri"/>
                          <a:ea typeface="Calibri"/>
                          <a:cs typeface="Calibri"/>
                        </a:rPr>
                        <a:t>3</a:t>
                      </a:r>
                      <a:endParaRPr sz="1000" b="1" i="0" u="none" strike="noStrike" cap="none" dirty="0">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P-412</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Maria</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3</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3"/>
                  </a:ext>
                </a:extLst>
              </a:tr>
              <a:tr h="351039">
                <a:tc>
                  <a:txBody>
                    <a:bodyPr/>
                    <a:lstStyle/>
                    <a:p>
                      <a:pPr marL="0" lvl="0" indent="0" algn="ctr">
                        <a:spcBef>
                          <a:spcPts val="0"/>
                        </a:spcBef>
                        <a:spcAft>
                          <a:spcPts val="0"/>
                        </a:spcAft>
                        <a:buNone/>
                        <a:defRPr/>
                      </a:pPr>
                      <a:r>
                        <a:rPr lang="es-ES" sz="1000" b="1" i="0" u="none" strike="noStrike" cap="none">
                          <a:solidFill>
                            <a:sysClr val="windowText" lastClr="000000"/>
                          </a:solidFill>
                          <a:latin typeface="Calibri"/>
                          <a:ea typeface="Calibri"/>
                          <a:cs typeface="Calibri"/>
                        </a:rPr>
                        <a:t>4</a:t>
                      </a:r>
                      <a:endParaRPr sz="1000" b="1" i="0" u="none" strike="noStrike" cap="none">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P-255</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Juan</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7</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4"/>
                  </a:ext>
                </a:extLst>
              </a:tr>
              <a:tr h="351039">
                <a:tc>
                  <a:txBody>
                    <a:bodyPr/>
                    <a:lstStyle/>
                    <a:p>
                      <a:pPr marL="0" lvl="0" indent="0" algn="ctr">
                        <a:spcBef>
                          <a:spcPts val="0"/>
                        </a:spcBef>
                        <a:spcAft>
                          <a:spcPts val="0"/>
                        </a:spcAft>
                        <a:buNone/>
                        <a:defRPr/>
                      </a:pPr>
                      <a:r>
                        <a:rPr lang="es-PE" sz="1000" b="1" i="0" u="none" strike="noStrike" cap="none" dirty="0">
                          <a:solidFill>
                            <a:sysClr val="windowText" lastClr="000000"/>
                          </a:solidFill>
                          <a:latin typeface="Calibri"/>
                          <a:ea typeface="Calibri"/>
                          <a:cs typeface="Calibri"/>
                        </a:rPr>
                        <a:t>5</a:t>
                      </a:r>
                      <a:endParaRPr sz="1000" b="1" i="0" u="none" strike="noStrike" cap="none" dirty="0">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P-250</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Javier</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7</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5"/>
                  </a:ext>
                </a:extLst>
              </a:tr>
              <a:tr h="351039">
                <a:tc>
                  <a:txBody>
                    <a:bodyPr/>
                    <a:lstStyle/>
                    <a:p>
                      <a:pPr marL="0" lvl="0" indent="0" algn="ctr">
                        <a:spcBef>
                          <a:spcPts val="0"/>
                        </a:spcBef>
                        <a:spcAft>
                          <a:spcPts val="0"/>
                        </a:spcAft>
                        <a:buNone/>
                        <a:defRPr/>
                      </a:pPr>
                      <a:r>
                        <a:rPr lang="es-PE" sz="1000" b="1" i="0" u="none" strike="noStrike" cap="none">
                          <a:solidFill>
                            <a:sysClr val="windowText" lastClr="000000"/>
                          </a:solidFill>
                          <a:latin typeface="Calibri"/>
                          <a:ea typeface="Calibri"/>
                          <a:cs typeface="Calibri"/>
                        </a:rPr>
                        <a:t>6</a:t>
                      </a:r>
                      <a:endParaRPr sz="1000" b="1" i="0" u="none" strike="noStrike" cap="none">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P-312</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a:solidFill>
                            <a:sysClr val="windowText" lastClr="000000"/>
                          </a:solidFill>
                          <a:latin typeface="Calibri"/>
                          <a:ea typeface="Calibri"/>
                          <a:cs typeface="Calibri"/>
                        </a:rPr>
                        <a:t>Mabel</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3</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6"/>
                  </a:ext>
                </a:extLst>
              </a:tr>
              <a:tr h="351039">
                <a:tc>
                  <a:txBody>
                    <a:bodyPr/>
                    <a:lstStyle/>
                    <a:p>
                      <a:pPr marL="0" lvl="0" indent="0" algn="ctr">
                        <a:spcBef>
                          <a:spcPts val="0"/>
                        </a:spcBef>
                        <a:spcAft>
                          <a:spcPts val="0"/>
                        </a:spcAft>
                        <a:buNone/>
                        <a:defRPr/>
                      </a:pPr>
                      <a:r>
                        <a:rPr lang="es-PE" sz="1000" b="1" i="0" u="none" strike="noStrike" cap="none" dirty="0">
                          <a:solidFill>
                            <a:sysClr val="windowText" lastClr="000000"/>
                          </a:solidFill>
                          <a:latin typeface="Calibri"/>
                          <a:ea typeface="Calibri"/>
                          <a:cs typeface="Calibri"/>
                        </a:rPr>
                        <a:t>7</a:t>
                      </a:r>
                      <a:endParaRPr sz="1000" b="1" i="0" u="none" strike="noStrike" cap="none" dirty="0">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P-982</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a:solidFill>
                            <a:sysClr val="windowText" lastClr="000000"/>
                          </a:solidFill>
                          <a:latin typeface="Calibri"/>
                          <a:ea typeface="Calibri"/>
                          <a:cs typeface="Calibri"/>
                        </a:rPr>
                        <a:t>Saulo</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l">
                        <a:spcBef>
                          <a:spcPts val="0"/>
                        </a:spcBef>
                        <a:spcAft>
                          <a:spcPts val="0"/>
                        </a:spcAft>
                        <a:buNone/>
                        <a:defRPr/>
                      </a:pPr>
                      <a:r>
                        <a:rPr lang="en-US" sz="1000" dirty="0">
                          <a:solidFill>
                            <a:sysClr val="windowText" lastClr="000000"/>
                          </a:solidFill>
                          <a:latin typeface="Calibri"/>
                          <a:ea typeface="Calibri"/>
                          <a:cs typeface="Calibri"/>
                        </a:rPr>
                        <a:t>9</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42;p23"/>
          <p:cNvSpPr>
            <a:spLocks noGrp="1"/>
          </p:cNvSpPr>
          <p:nvPr>
            <p:ph type="title"/>
          </p:nvPr>
        </p:nvSpPr>
        <p:spPr bwMode="auto">
          <a:xfrm>
            <a:off x="311700" y="216425"/>
            <a:ext cx="8520600" cy="707400"/>
          </a:xfrm>
          <a:prstGeom prst="rect">
            <a:avLst/>
          </a:prstGeom>
        </p:spPr>
        <p:txBody>
          <a:bodyPr spcFirstLastPara="1" wrap="square" lIns="91425" tIns="91425" rIns="91425" bIns="91425" anchor="t" anchorCtr="0">
            <a:noAutofit/>
          </a:bodyPr>
          <a:lstStyle/>
          <a:p>
            <a:pPr marL="0" lvl="0" indent="0" algn="l">
              <a:lnSpc>
                <a:spcPct val="114999"/>
              </a:lnSpc>
              <a:spcBef>
                <a:spcPts val="600"/>
              </a:spcBef>
              <a:spcAft>
                <a:spcPts val="0"/>
              </a:spcAft>
              <a:buNone/>
              <a:defRPr/>
            </a:pPr>
            <a:r>
              <a:rPr lang="en-US"/>
              <a:t>Fixed-Length Records</a:t>
            </a:r>
            <a:endParaRPr sz="2600" i="1" u="sng">
              <a:solidFill>
                <a:srgbClr val="000000"/>
              </a:solidFill>
              <a:latin typeface="Arial"/>
              <a:ea typeface="Arial"/>
              <a:cs typeface="Arial"/>
            </a:endParaRPr>
          </a:p>
          <a:p>
            <a:pPr marL="0" lvl="0" indent="0" algn="l">
              <a:spcBef>
                <a:spcPts val="0"/>
              </a:spcBef>
              <a:spcAft>
                <a:spcPts val="0"/>
              </a:spcAft>
              <a:buNone/>
              <a:defRPr/>
            </a:pPr>
            <a:endParaRPr/>
          </a:p>
        </p:txBody>
      </p:sp>
      <p:sp>
        <p:nvSpPr>
          <p:cNvPr id="5" name="Google Shape;143;p23"/>
          <p:cNvSpPr>
            <a:spLocks noGrp="1"/>
          </p:cNvSpPr>
          <p:nvPr>
            <p:ph type="body" idx="1"/>
          </p:nvPr>
        </p:nvSpPr>
        <p:spPr bwMode="auto">
          <a:xfrm>
            <a:off x="369050" y="1115506"/>
            <a:ext cx="5200800" cy="3400500"/>
          </a:xfrm>
          <a:prstGeom prst="rect">
            <a:avLst/>
          </a:prstGeom>
        </p:spPr>
        <p:txBody>
          <a:bodyPr spcFirstLastPara="1" wrap="square" lIns="91425" tIns="91425" rIns="91425" bIns="91425" anchor="t" anchorCtr="0">
            <a:noAutofit/>
          </a:bodyPr>
          <a:lstStyle/>
          <a:p>
            <a:pPr marL="457200" marR="0" lvl="0" indent="-342900" algn="just">
              <a:lnSpc>
                <a:spcPct val="114999"/>
              </a:lnSpc>
              <a:spcBef>
                <a:spcPts val="600"/>
              </a:spcBef>
              <a:spcAft>
                <a:spcPts val="0"/>
              </a:spcAft>
              <a:buSzPts val="1800"/>
              <a:buFont typeface="Arial"/>
              <a:buChar char="●"/>
              <a:defRPr/>
            </a:pPr>
            <a:r>
              <a:rPr lang="en-US" sz="2300" b="1">
                <a:solidFill>
                  <a:srgbClr val="000000"/>
                </a:solidFill>
                <a:latin typeface="Arial"/>
                <a:ea typeface="Arial"/>
                <a:cs typeface="Arial"/>
              </a:rPr>
              <a:t>Alternativas de eliminación del registro </a:t>
            </a:r>
            <a:r>
              <a:rPr lang="en-US" sz="2300" b="1" i="1">
                <a:solidFill>
                  <a:srgbClr val="000000"/>
                </a:solidFill>
                <a:latin typeface="Arial"/>
                <a:ea typeface="Arial"/>
                <a:cs typeface="Arial"/>
              </a:rPr>
              <a:t>i</a:t>
            </a:r>
            <a:r>
              <a:rPr lang="en-US" sz="2600">
                <a:solidFill>
                  <a:srgbClr val="000000"/>
                </a:solidFill>
                <a:latin typeface="Arial"/>
                <a:ea typeface="Arial"/>
                <a:cs typeface="Arial"/>
              </a:rPr>
              <a:t>:</a:t>
            </a:r>
            <a:endParaRPr sz="2600">
              <a:solidFill>
                <a:srgbClr val="000000"/>
              </a:solidFill>
              <a:latin typeface="Arial"/>
              <a:ea typeface="Arial"/>
              <a:cs typeface="Arial"/>
            </a:endParaRPr>
          </a:p>
          <a:p>
            <a:pPr marL="914400" marR="0" lvl="1" indent="-368300" algn="just">
              <a:lnSpc>
                <a:spcPct val="114999"/>
              </a:lnSpc>
              <a:spcBef>
                <a:spcPts val="0"/>
              </a:spcBef>
              <a:spcAft>
                <a:spcPts val="0"/>
              </a:spcAft>
              <a:buClr>
                <a:srgbClr val="434343"/>
              </a:buClr>
              <a:buSzPts val="2200"/>
              <a:buFont typeface="Arial"/>
              <a:buAutoNum type="alphaLcPeriod"/>
              <a:defRPr/>
            </a:pPr>
            <a:r>
              <a:rPr lang="en-US" sz="2200">
                <a:solidFill>
                  <a:srgbClr val="434343"/>
                </a:solidFill>
                <a:latin typeface="Arial"/>
                <a:ea typeface="Arial"/>
                <a:cs typeface="Arial"/>
              </a:rPr>
              <a:t>Mover los registros </a:t>
            </a:r>
            <a:r>
              <a:rPr lang="en-US" sz="2200" i="1">
                <a:solidFill>
                  <a:srgbClr val="434343"/>
                </a:solidFill>
                <a:latin typeface="Arial"/>
                <a:ea typeface="Arial"/>
                <a:cs typeface="Arial"/>
              </a:rPr>
              <a:t>i+1,...,n</a:t>
            </a:r>
            <a:r>
              <a:rPr lang="en-US" sz="2200">
                <a:solidFill>
                  <a:srgbClr val="434343"/>
                </a:solidFill>
                <a:latin typeface="Arial"/>
                <a:ea typeface="Arial"/>
                <a:cs typeface="Arial"/>
              </a:rPr>
              <a:t> hacia </a:t>
            </a:r>
            <a:r>
              <a:rPr lang="en-US" sz="2200" i="1">
                <a:solidFill>
                  <a:srgbClr val="434343"/>
                </a:solidFill>
                <a:latin typeface="Arial"/>
                <a:ea typeface="Arial"/>
                <a:cs typeface="Arial"/>
              </a:rPr>
              <a:t>i,...,n-1</a:t>
            </a:r>
            <a:endParaRPr sz="2200" i="1">
              <a:solidFill>
                <a:srgbClr val="434343"/>
              </a:solidFill>
              <a:latin typeface="Arial"/>
              <a:ea typeface="Arial"/>
              <a:cs typeface="Arial"/>
            </a:endParaRPr>
          </a:p>
          <a:p>
            <a:pPr marL="914400" marR="0" lvl="1" indent="-368300" algn="just">
              <a:lnSpc>
                <a:spcPct val="114999"/>
              </a:lnSpc>
              <a:spcBef>
                <a:spcPts val="0"/>
              </a:spcBef>
              <a:spcAft>
                <a:spcPts val="0"/>
              </a:spcAft>
              <a:buClr>
                <a:srgbClr val="434343"/>
              </a:buClr>
              <a:buSzPts val="2200"/>
              <a:buFont typeface="Arial"/>
              <a:buAutoNum type="alphaLcPeriod"/>
              <a:defRPr/>
            </a:pPr>
            <a:r>
              <a:rPr lang="en-US" sz="2200">
                <a:solidFill>
                  <a:srgbClr val="434343"/>
                </a:solidFill>
                <a:latin typeface="Arial"/>
                <a:ea typeface="Arial"/>
                <a:cs typeface="Arial"/>
              </a:rPr>
              <a:t>Mover el registro </a:t>
            </a:r>
            <a:r>
              <a:rPr lang="en-US" sz="2200" i="1">
                <a:solidFill>
                  <a:srgbClr val="434343"/>
                </a:solidFill>
                <a:latin typeface="Arial"/>
                <a:ea typeface="Arial"/>
                <a:cs typeface="Arial"/>
              </a:rPr>
              <a:t>n</a:t>
            </a:r>
            <a:r>
              <a:rPr lang="en-US" sz="2200">
                <a:solidFill>
                  <a:srgbClr val="434343"/>
                </a:solidFill>
                <a:latin typeface="Arial"/>
                <a:ea typeface="Arial"/>
                <a:cs typeface="Arial"/>
              </a:rPr>
              <a:t> hacia </a:t>
            </a:r>
            <a:r>
              <a:rPr lang="en-US" sz="2200" i="1">
                <a:solidFill>
                  <a:srgbClr val="434343"/>
                </a:solidFill>
                <a:latin typeface="Arial"/>
                <a:ea typeface="Arial"/>
                <a:cs typeface="Arial"/>
              </a:rPr>
              <a:t>i</a:t>
            </a:r>
            <a:endParaRPr sz="2200" i="1">
              <a:solidFill>
                <a:srgbClr val="434343"/>
              </a:solidFill>
              <a:latin typeface="Arial"/>
              <a:ea typeface="Arial"/>
              <a:cs typeface="Arial"/>
            </a:endParaRPr>
          </a:p>
          <a:p>
            <a:pPr marL="914400" marR="0" lvl="1" indent="-368300" algn="just">
              <a:lnSpc>
                <a:spcPct val="114999"/>
              </a:lnSpc>
              <a:spcBef>
                <a:spcPts val="0"/>
              </a:spcBef>
              <a:spcAft>
                <a:spcPts val="0"/>
              </a:spcAft>
              <a:buClr>
                <a:srgbClr val="434343"/>
              </a:buClr>
              <a:buSzPts val="2200"/>
              <a:buFont typeface="Arial"/>
              <a:buAutoNum type="alphaLcPeriod"/>
              <a:defRPr/>
            </a:pPr>
            <a:r>
              <a:rPr lang="en-US" sz="2200">
                <a:solidFill>
                  <a:srgbClr val="434343"/>
                </a:solidFill>
                <a:latin typeface="Arial"/>
                <a:ea typeface="Arial"/>
                <a:cs typeface="Arial"/>
              </a:rPr>
              <a:t>No mover registros, pero enlazar todos los registros liberados en una lista (Free List). </a:t>
            </a:r>
            <a:endParaRPr sz="2200">
              <a:solidFill>
                <a:srgbClr val="434343"/>
              </a:solidFill>
              <a:latin typeface="Arial"/>
              <a:ea typeface="Arial"/>
              <a:cs typeface="Arial"/>
            </a:endParaRPr>
          </a:p>
          <a:p>
            <a:pPr marL="0" lvl="0" indent="0" algn="just">
              <a:spcBef>
                <a:spcPts val="600"/>
              </a:spcBef>
              <a:spcAft>
                <a:spcPts val="0"/>
              </a:spcAft>
              <a:buNone/>
              <a:defRPr/>
            </a:pPr>
            <a:endParaRPr sz="2600">
              <a:solidFill>
                <a:srgbClr val="000000"/>
              </a:solidFill>
              <a:latin typeface="Arial"/>
              <a:ea typeface="Arial"/>
              <a:cs typeface="Arial"/>
            </a:endParaRPr>
          </a:p>
          <a:p>
            <a:pPr marL="0" lvl="0" indent="0" algn="l">
              <a:spcBef>
                <a:spcPts val="0"/>
              </a:spcBef>
              <a:spcAft>
                <a:spcPts val="1600"/>
              </a:spcAft>
              <a:buNone/>
              <a:defRPr/>
            </a:pPr>
            <a:endParaRPr/>
          </a:p>
        </p:txBody>
      </p:sp>
      <p:sp>
        <p:nvSpPr>
          <p:cNvPr id="6" name="Google Shape;144;p23"/>
          <p:cNvSpPr/>
          <p:nvPr/>
        </p:nvSpPr>
        <p:spPr bwMode="auto">
          <a:xfrm>
            <a:off x="5687399" y="4516006"/>
            <a:ext cx="3456600" cy="554987"/>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en-US" sz="1300">
                <a:latin typeface="Verdana"/>
                <a:ea typeface="Verdana"/>
                <a:cs typeface="Verdana"/>
              </a:rPr>
              <a:t>Alternativa b: </a:t>
            </a:r>
          </a:p>
          <a:p>
            <a:pPr marL="0" lvl="0" indent="0" algn="ctr">
              <a:spcBef>
                <a:spcPts val="0"/>
              </a:spcBef>
              <a:spcAft>
                <a:spcPts val="0"/>
              </a:spcAft>
              <a:buNone/>
              <a:defRPr/>
            </a:pPr>
            <a:r>
              <a:rPr lang="en-US" sz="1300">
                <a:latin typeface="Verdana"/>
                <a:ea typeface="Verdana"/>
                <a:cs typeface="Verdana"/>
              </a:rPr>
              <a:t>despues de eliminar registro 2</a:t>
            </a:r>
            <a:endParaRPr sz="1300">
              <a:latin typeface="Verdana"/>
              <a:ea typeface="Verdana"/>
              <a:cs typeface="Verdana"/>
            </a:endParaRPr>
          </a:p>
        </p:txBody>
      </p:sp>
      <p:pic>
        <p:nvPicPr>
          <p:cNvPr id="7" name="Google Shape;145;p23"/>
          <p:cNvPicPr/>
          <p:nvPr/>
        </p:nvPicPr>
        <p:blipFill>
          <a:blip r:embed="rId2"/>
          <a:stretch/>
        </p:blipFill>
        <p:spPr bwMode="auto">
          <a:xfrm>
            <a:off x="5569850" y="1607453"/>
            <a:ext cx="3485400" cy="2420541"/>
          </a:xfrm>
          <a:prstGeom prst="rect">
            <a:avLst/>
          </a:prstGeom>
          <a:noFill/>
          <a:ln>
            <a:noFill/>
          </a:ln>
        </p:spPr>
      </p:pic>
      <p:sp>
        <p:nvSpPr>
          <p:cNvPr id="8" name="CuadroTexto 1"/>
          <p:cNvSpPr/>
          <p:nvPr/>
        </p:nvSpPr>
        <p:spPr bwMode="auto">
          <a:xfrm>
            <a:off x="311700" y="2219803"/>
            <a:ext cx="596638" cy="338554"/>
          </a:xfrm>
          <a:prstGeom prst="rect">
            <a:avLst/>
          </a:prstGeom>
          <a:noFill/>
        </p:spPr>
        <p:txBody>
          <a:bodyPr wrap="none" rtlCol="0">
            <a:spAutoFit/>
          </a:bodyPr>
          <a:lstStyle/>
          <a:p>
            <a:pPr>
              <a:defRPr/>
            </a:pPr>
            <a:r>
              <a:rPr lang="es-PE" sz="1600"/>
              <a:t>O(n)</a:t>
            </a:r>
          </a:p>
        </p:txBody>
      </p:sp>
      <p:sp>
        <p:nvSpPr>
          <p:cNvPr id="9" name="CuadroTexto 6"/>
          <p:cNvSpPr/>
          <p:nvPr/>
        </p:nvSpPr>
        <p:spPr bwMode="auto">
          <a:xfrm>
            <a:off x="311700" y="2894441"/>
            <a:ext cx="596638" cy="338554"/>
          </a:xfrm>
          <a:prstGeom prst="rect">
            <a:avLst/>
          </a:prstGeom>
          <a:noFill/>
        </p:spPr>
        <p:txBody>
          <a:bodyPr wrap="none" rtlCol="0">
            <a:spAutoFit/>
          </a:bodyPr>
          <a:lstStyle/>
          <a:p>
            <a:pPr>
              <a:defRPr/>
            </a:pPr>
            <a:r>
              <a:rPr lang="es-PE" sz="1600"/>
              <a:t>O(2)</a:t>
            </a:r>
          </a:p>
        </p:txBody>
      </p:sp>
      <p:pic>
        <p:nvPicPr>
          <p:cNvPr id="10" name="Imagen 3"/>
          <p:cNvPicPr>
            <a:picLocks noChangeAspect="1"/>
          </p:cNvPicPr>
          <p:nvPr/>
        </p:nvPicPr>
        <p:blipFill>
          <a:blip r:embed="rId3"/>
          <a:stretch/>
        </p:blipFill>
        <p:spPr bwMode="auto">
          <a:xfrm>
            <a:off x="6513689" y="4027994"/>
            <a:ext cx="2512761" cy="295267"/>
          </a:xfrm>
          <a:prstGeom prst="rect">
            <a:avLst/>
          </a:prstGeom>
        </p:spPr>
      </p:pic>
      <p:pic>
        <p:nvPicPr>
          <p:cNvPr id="11" name="Imagen 5"/>
          <p:cNvPicPr>
            <a:picLocks noChangeAspect="1"/>
          </p:cNvPicPr>
          <p:nvPr/>
        </p:nvPicPr>
        <p:blipFill>
          <a:blip r:embed="rId3"/>
          <a:stretch/>
        </p:blipFill>
        <p:spPr bwMode="auto">
          <a:xfrm>
            <a:off x="6513689" y="4027994"/>
            <a:ext cx="2512761" cy="295267"/>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50;p24"/>
          <p:cNvSpPr>
            <a:spLocks noGrp="1"/>
          </p:cNvSpPr>
          <p:nvPr>
            <p:ph type="title"/>
          </p:nvPr>
        </p:nvSpPr>
        <p:spPr bwMode="auto">
          <a:xfrm>
            <a:off x="311700" y="216425"/>
            <a:ext cx="8520600" cy="707400"/>
          </a:xfrm>
          <a:prstGeom prst="rect">
            <a:avLst/>
          </a:prstGeom>
        </p:spPr>
        <p:txBody>
          <a:bodyPr spcFirstLastPara="1" wrap="square" lIns="91425" tIns="91425" rIns="91425" bIns="91425" anchor="t" anchorCtr="0">
            <a:noAutofit/>
          </a:bodyPr>
          <a:lstStyle/>
          <a:p>
            <a:pPr marL="0" lvl="0" indent="0" algn="l">
              <a:lnSpc>
                <a:spcPct val="114999"/>
              </a:lnSpc>
              <a:spcBef>
                <a:spcPts val="600"/>
              </a:spcBef>
              <a:spcAft>
                <a:spcPts val="0"/>
              </a:spcAft>
              <a:buNone/>
              <a:defRPr/>
            </a:pPr>
            <a:r>
              <a:rPr lang="en-US"/>
              <a:t>Fixed-Length Records</a:t>
            </a:r>
            <a:endParaRPr sz="2600" i="1" u="sng">
              <a:solidFill>
                <a:srgbClr val="000000"/>
              </a:solidFill>
              <a:latin typeface="Arial"/>
              <a:ea typeface="Arial"/>
              <a:cs typeface="Arial"/>
            </a:endParaRPr>
          </a:p>
          <a:p>
            <a:pPr marL="0" lvl="0" indent="0" algn="l">
              <a:spcBef>
                <a:spcPts val="0"/>
              </a:spcBef>
              <a:spcAft>
                <a:spcPts val="0"/>
              </a:spcAft>
              <a:buNone/>
              <a:defRPr/>
            </a:pPr>
            <a:endParaRPr/>
          </a:p>
        </p:txBody>
      </p:sp>
      <p:sp>
        <p:nvSpPr>
          <p:cNvPr id="5" name="Google Shape;151;p24"/>
          <p:cNvSpPr>
            <a:spLocks noGrp="1"/>
          </p:cNvSpPr>
          <p:nvPr>
            <p:ph type="body" idx="1"/>
          </p:nvPr>
        </p:nvSpPr>
        <p:spPr bwMode="auto">
          <a:xfrm>
            <a:off x="235500" y="1016200"/>
            <a:ext cx="5118300" cy="3400500"/>
          </a:xfrm>
          <a:prstGeom prst="rect">
            <a:avLst/>
          </a:prstGeom>
        </p:spPr>
        <p:txBody>
          <a:bodyPr spcFirstLastPara="1" wrap="square" lIns="91425" tIns="91425" rIns="91425" bIns="91425" anchor="t" anchorCtr="0">
            <a:noAutofit/>
          </a:bodyPr>
          <a:lstStyle/>
          <a:p>
            <a:pPr marL="457200" marR="0" lvl="0" indent="-342900" algn="just">
              <a:lnSpc>
                <a:spcPct val="114999"/>
              </a:lnSpc>
              <a:spcBef>
                <a:spcPts val="600"/>
              </a:spcBef>
              <a:spcAft>
                <a:spcPts val="0"/>
              </a:spcAft>
              <a:buSzPts val="1800"/>
              <a:buFont typeface="Arial"/>
              <a:buChar char="●"/>
              <a:defRPr/>
            </a:pPr>
            <a:r>
              <a:rPr lang="en-US" sz="2300" b="1">
                <a:solidFill>
                  <a:srgbClr val="000000"/>
                </a:solidFill>
                <a:latin typeface="Arial"/>
                <a:ea typeface="Arial"/>
                <a:cs typeface="Arial"/>
              </a:rPr>
              <a:t>Free List</a:t>
            </a:r>
            <a:r>
              <a:rPr lang="en-US" sz="2600">
                <a:solidFill>
                  <a:srgbClr val="000000"/>
                </a:solidFill>
                <a:latin typeface="Arial"/>
                <a:ea typeface="Arial"/>
                <a:cs typeface="Arial"/>
              </a:rPr>
              <a:t>:</a:t>
            </a:r>
            <a:endParaRPr sz="2600">
              <a:solidFill>
                <a:srgbClr val="000000"/>
              </a:solidFill>
              <a:latin typeface="Arial"/>
              <a:ea typeface="Arial"/>
              <a:cs typeface="Arial"/>
            </a:endParaRPr>
          </a:p>
          <a:p>
            <a:pPr marL="914400" marR="0" lvl="1" indent="-336550" algn="just">
              <a:lnSpc>
                <a:spcPct val="114999"/>
              </a:lnSpc>
              <a:spcBef>
                <a:spcPts val="0"/>
              </a:spcBef>
              <a:spcAft>
                <a:spcPts val="0"/>
              </a:spcAft>
              <a:buClr>
                <a:srgbClr val="434343"/>
              </a:buClr>
              <a:buSzPts val="1700"/>
              <a:buFont typeface="Arial"/>
              <a:buChar char="○"/>
              <a:defRPr/>
            </a:pPr>
            <a:r>
              <a:rPr lang="en-US" sz="1700">
                <a:solidFill>
                  <a:srgbClr val="434343"/>
                </a:solidFill>
                <a:latin typeface="Calibri"/>
                <a:ea typeface="Calibri"/>
                <a:cs typeface="Calibri"/>
              </a:rPr>
              <a:t>Almacenar la dirección del primer registro eliminado en el </a:t>
            </a:r>
            <a:r>
              <a:rPr lang="en-US" sz="1700" b="1">
                <a:solidFill>
                  <a:srgbClr val="434343"/>
                </a:solidFill>
                <a:latin typeface="Calibri"/>
                <a:ea typeface="Calibri"/>
                <a:cs typeface="Calibri"/>
              </a:rPr>
              <a:t>header</a:t>
            </a:r>
            <a:endParaRPr sz="1700" b="1">
              <a:solidFill>
                <a:srgbClr val="434343"/>
              </a:solidFill>
              <a:latin typeface="Calibri"/>
              <a:ea typeface="Calibri"/>
              <a:cs typeface="Calibri"/>
            </a:endParaRPr>
          </a:p>
          <a:p>
            <a:pPr marL="914400" marR="0" lvl="1" indent="-336550" algn="just">
              <a:lnSpc>
                <a:spcPct val="114999"/>
              </a:lnSpc>
              <a:spcBef>
                <a:spcPts val="0"/>
              </a:spcBef>
              <a:spcAft>
                <a:spcPts val="0"/>
              </a:spcAft>
              <a:buClr>
                <a:srgbClr val="434343"/>
              </a:buClr>
              <a:buSzPts val="1700"/>
              <a:buFont typeface="Calibri"/>
              <a:buChar char="○"/>
              <a:defRPr/>
            </a:pPr>
            <a:r>
              <a:rPr lang="en-US" sz="1700">
                <a:solidFill>
                  <a:srgbClr val="212121"/>
                </a:solidFill>
                <a:latin typeface="Calibri"/>
                <a:ea typeface="Calibri"/>
                <a:cs typeface="Calibri"/>
              </a:rPr>
              <a:t>Utilice este primer registro para almacenar la dirección del segundo registro eliminado, y así sucesivamente.</a:t>
            </a:r>
            <a:endParaRPr sz="1700">
              <a:solidFill>
                <a:srgbClr val="212121"/>
              </a:solidFill>
              <a:latin typeface="Calibri"/>
              <a:ea typeface="Calibri"/>
              <a:cs typeface="Calibri"/>
            </a:endParaRPr>
          </a:p>
          <a:p>
            <a:pPr marL="914400" marR="0" lvl="1" indent="-336550" algn="just">
              <a:lnSpc>
                <a:spcPct val="114999"/>
              </a:lnSpc>
              <a:spcBef>
                <a:spcPts val="0"/>
              </a:spcBef>
              <a:spcAft>
                <a:spcPts val="0"/>
              </a:spcAft>
              <a:buClr>
                <a:srgbClr val="434343"/>
              </a:buClr>
              <a:buSzPts val="1700"/>
              <a:buFont typeface="Calibri"/>
              <a:buChar char="○"/>
              <a:defRPr/>
            </a:pPr>
            <a:r>
              <a:rPr lang="en-US" sz="1700">
                <a:solidFill>
                  <a:srgbClr val="212121"/>
                </a:solidFill>
                <a:latin typeface="Calibri"/>
                <a:ea typeface="Calibri"/>
                <a:cs typeface="Calibri"/>
              </a:rPr>
              <a:t>Podemos asumir estas direcciones almacenadas como punteros, ya que "apuntan" a la ubicación de un registro.</a:t>
            </a:r>
            <a:endParaRPr sz="1700">
              <a:solidFill>
                <a:srgbClr val="212121"/>
              </a:solidFill>
              <a:latin typeface="Calibri"/>
              <a:ea typeface="Calibri"/>
              <a:cs typeface="Calibri"/>
            </a:endParaRPr>
          </a:p>
          <a:p>
            <a:pPr marL="914400" marR="0" lvl="1" indent="-336550" algn="just">
              <a:lnSpc>
                <a:spcPct val="114999"/>
              </a:lnSpc>
              <a:spcBef>
                <a:spcPts val="0"/>
              </a:spcBef>
              <a:spcAft>
                <a:spcPts val="0"/>
              </a:spcAft>
              <a:buClr>
                <a:srgbClr val="434343"/>
              </a:buClr>
              <a:buSzPts val="1700"/>
              <a:buFont typeface="Calibri"/>
              <a:buChar char="○"/>
              <a:defRPr/>
            </a:pPr>
            <a:r>
              <a:rPr lang="en-US" sz="1700" b="1">
                <a:solidFill>
                  <a:srgbClr val="212121"/>
                </a:solidFill>
                <a:latin typeface="Calibri"/>
                <a:ea typeface="Calibri"/>
                <a:cs typeface="Calibri"/>
              </a:rPr>
              <a:t>Optimización</a:t>
            </a:r>
            <a:r>
              <a:rPr lang="en-US" sz="1700">
                <a:solidFill>
                  <a:srgbClr val="212121"/>
                </a:solidFill>
                <a:latin typeface="Calibri"/>
                <a:ea typeface="Calibri"/>
                <a:cs typeface="Calibri"/>
              </a:rPr>
              <a:t>: se puede usar los mismo registros eliminados para guardar los punteros.  </a:t>
            </a:r>
            <a:endParaRPr sz="1700">
              <a:solidFill>
                <a:srgbClr val="212121"/>
              </a:solidFill>
              <a:latin typeface="Calibri"/>
              <a:ea typeface="Calibri"/>
              <a:cs typeface="Calibri"/>
            </a:endParaRPr>
          </a:p>
          <a:p>
            <a:pPr marL="0" lvl="0" indent="0" algn="l">
              <a:spcBef>
                <a:spcPts val="0"/>
              </a:spcBef>
              <a:spcAft>
                <a:spcPts val="1600"/>
              </a:spcAft>
              <a:buNone/>
              <a:defRPr/>
            </a:pPr>
            <a:endParaRPr/>
          </a:p>
        </p:txBody>
      </p:sp>
      <p:pic>
        <p:nvPicPr>
          <p:cNvPr id="6" name="Google Shape;152;p24"/>
          <p:cNvPicPr/>
          <p:nvPr/>
        </p:nvPicPr>
        <p:blipFill>
          <a:blip r:embed="rId2"/>
          <a:stretch/>
        </p:blipFill>
        <p:spPr bwMode="auto">
          <a:xfrm>
            <a:off x="5569850" y="2196600"/>
            <a:ext cx="3485399" cy="2303336"/>
          </a:xfrm>
          <a:prstGeom prst="rect">
            <a:avLst/>
          </a:prstGeom>
          <a:noFill/>
          <a:ln>
            <a:noFill/>
          </a:ln>
        </p:spPr>
      </p:pic>
      <p:sp>
        <p:nvSpPr>
          <p:cNvPr id="7" name="Google Shape;153;p24"/>
          <p:cNvSpPr/>
          <p:nvPr/>
        </p:nvSpPr>
        <p:spPr bwMode="auto">
          <a:xfrm>
            <a:off x="5536798" y="4443275"/>
            <a:ext cx="3456600" cy="372899"/>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en-US" sz="1300">
                <a:latin typeface="Verdana"/>
                <a:ea typeface="Verdana"/>
                <a:cs typeface="Verdana"/>
              </a:rPr>
              <a:t>Free List: </a:t>
            </a:r>
            <a:r>
              <a:rPr lang="es-PE" sz="1300">
                <a:latin typeface="Verdana"/>
                <a:ea typeface="Verdana"/>
                <a:cs typeface="Verdana"/>
              </a:rPr>
              <a:t>eliminar registros 6,4 y 1.</a:t>
            </a:r>
            <a:endParaRPr sz="1300">
              <a:latin typeface="Verdana"/>
              <a:ea typeface="Verdana"/>
              <a:cs typeface="Verdan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74;p14"/>
          <p:cNvSpPr>
            <a:spLocks noGrp="1"/>
          </p:cNvSpPr>
          <p:nvPr>
            <p:ph type="title"/>
          </p:nvPr>
        </p:nvSpPr>
        <p:spPr bwMode="auto">
          <a:xfrm>
            <a:off x="311700" y="216425"/>
            <a:ext cx="8520600" cy="70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en-US"/>
              <a:t>Organización de Archivos</a:t>
            </a:r>
          </a:p>
        </p:txBody>
      </p:sp>
      <p:pic>
        <p:nvPicPr>
          <p:cNvPr id="5" name="Google Shape;77;p14"/>
          <p:cNvPicPr/>
          <p:nvPr/>
        </p:nvPicPr>
        <p:blipFill>
          <a:blip r:embed="rId2"/>
          <a:srcRect l="15162" t="54736" r="28864" b="13873"/>
          <a:stretch/>
        </p:blipFill>
        <p:spPr bwMode="auto">
          <a:xfrm>
            <a:off x="106229" y="1803252"/>
            <a:ext cx="6472706" cy="2045813"/>
          </a:xfrm>
          <a:prstGeom prst="rect">
            <a:avLst/>
          </a:prstGeom>
          <a:noFill/>
          <a:ln>
            <a:noFill/>
          </a:ln>
        </p:spPr>
      </p:pic>
      <p:pic>
        <p:nvPicPr>
          <p:cNvPr id="6" name="Picture 2" descr="Resultado de imagen de files  in Hard disk"/>
          <p:cNvPicPr>
            <a:picLocks noChangeAspect="1" noChangeArrowheads="1"/>
          </p:cNvPicPr>
          <p:nvPr/>
        </p:nvPicPr>
        <p:blipFill>
          <a:blip r:embed="rId3"/>
          <a:srcRect b="21748"/>
          <a:stretch/>
        </p:blipFill>
        <p:spPr bwMode="auto">
          <a:xfrm>
            <a:off x="6578935" y="2181280"/>
            <a:ext cx="1635212" cy="1492822"/>
          </a:xfrm>
          <a:prstGeom prst="rect">
            <a:avLst/>
          </a:prstGeom>
          <a:noFill/>
        </p:spPr>
      </p:pic>
      <p:sp>
        <p:nvSpPr>
          <p:cNvPr id="7" name="CuadroTexto 2"/>
          <p:cNvSpPr/>
          <p:nvPr/>
        </p:nvSpPr>
        <p:spPr bwMode="auto">
          <a:xfrm>
            <a:off x="4818547" y="3774309"/>
            <a:ext cx="811441" cy="307777"/>
          </a:xfrm>
          <a:prstGeom prst="rect">
            <a:avLst/>
          </a:prstGeom>
          <a:noFill/>
        </p:spPr>
        <p:txBody>
          <a:bodyPr wrap="none" rtlCol="0">
            <a:spAutoFit/>
          </a:bodyPr>
          <a:lstStyle/>
          <a:p>
            <a:pPr>
              <a:defRPr/>
            </a:pPr>
            <a:r>
              <a:rPr lang="es-PE"/>
              <a:t>Indexes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graphicFrame>
        <p:nvGraphicFramePr>
          <p:cNvPr id="4" name="Google Shape;134;p20"/>
          <p:cNvGraphicFramePr>
            <a:graphicFrameLocks/>
          </p:cNvGraphicFramePr>
          <p:nvPr>
            <p:extLst>
              <p:ext uri="{D42A27DB-BD31-4B8C-83A1-F6EECF244321}">
                <p14:modId xmlns:p14="http://schemas.microsoft.com/office/powerpoint/2010/main" val="883583173"/>
              </p:ext>
            </p:extLst>
          </p:nvPr>
        </p:nvGraphicFramePr>
        <p:xfrm>
          <a:off x="564780" y="1562378"/>
          <a:ext cx="2923719" cy="2682000"/>
        </p:xfrm>
        <a:graphic>
          <a:graphicData uri="http://schemas.openxmlformats.org/drawingml/2006/table">
            <a:tbl>
              <a:tblPr firstCol="1">
                <a:noFill/>
              </a:tblPr>
              <a:tblGrid>
                <a:gridCol w="406960">
                  <a:extLst>
                    <a:ext uri="{9D8B030D-6E8A-4147-A177-3AD203B41FA5}">
                      <a16:colId xmlns:a16="http://schemas.microsoft.com/office/drawing/2014/main" val="20000"/>
                    </a:ext>
                  </a:extLst>
                </a:gridCol>
                <a:gridCol w="581487">
                  <a:extLst>
                    <a:ext uri="{9D8B030D-6E8A-4147-A177-3AD203B41FA5}">
                      <a16:colId xmlns:a16="http://schemas.microsoft.com/office/drawing/2014/main" val="20001"/>
                    </a:ext>
                  </a:extLst>
                </a:gridCol>
                <a:gridCol w="663880">
                  <a:extLst>
                    <a:ext uri="{9D8B030D-6E8A-4147-A177-3AD203B41FA5}">
                      <a16:colId xmlns:a16="http://schemas.microsoft.com/office/drawing/2014/main" val="20002"/>
                    </a:ext>
                  </a:extLst>
                </a:gridCol>
                <a:gridCol w="594986">
                  <a:extLst>
                    <a:ext uri="{9D8B030D-6E8A-4147-A177-3AD203B41FA5}">
                      <a16:colId xmlns:a16="http://schemas.microsoft.com/office/drawing/2014/main" val="20003"/>
                    </a:ext>
                  </a:extLst>
                </a:gridCol>
                <a:gridCol w="676406">
                  <a:extLst>
                    <a:ext uri="{9D8B030D-6E8A-4147-A177-3AD203B41FA5}">
                      <a16:colId xmlns:a16="http://schemas.microsoft.com/office/drawing/2014/main" val="20004"/>
                    </a:ext>
                  </a:extLst>
                </a:gridCol>
              </a:tblGrid>
              <a:tr h="315023">
                <a:tc>
                  <a:txBody>
                    <a:bodyPr/>
                    <a:lstStyle/>
                    <a:p>
                      <a:pPr marL="0" lvl="0" indent="0" algn="ctr">
                        <a:spcBef>
                          <a:spcPts val="0"/>
                        </a:spcBef>
                        <a:spcAft>
                          <a:spcPts val="0"/>
                        </a:spcAft>
                        <a:buNone/>
                        <a:defRPr/>
                      </a:pPr>
                      <a:endParaRPr sz="1000" b="1">
                        <a:solidFill>
                          <a:sysClr val="windowText" lastClr="000000"/>
                        </a:solidFill>
                        <a:latin typeface="Calibri"/>
                        <a:ea typeface="Calibri"/>
                        <a:cs typeface="Calibri"/>
                      </a:endParaRPr>
                    </a:p>
                  </a:txBody>
                  <a:tcPr marL="91425" marR="91425" marT="91425" marB="91425">
                    <a:solidFill>
                      <a:schemeClr val="lt2"/>
                    </a:solidFill>
                  </a:tcPr>
                </a:tc>
                <a:tc>
                  <a:txBody>
                    <a:bodyPr/>
                    <a:lstStyle/>
                    <a:p>
                      <a:pPr marL="0" lvl="0" indent="0" algn="ctr">
                        <a:spcBef>
                          <a:spcPts val="0"/>
                        </a:spcBef>
                        <a:spcAft>
                          <a:spcPts val="0"/>
                        </a:spcAft>
                        <a:buNone/>
                        <a:defRPr/>
                      </a:pPr>
                      <a:r>
                        <a:rPr lang="en-US" sz="1000" b="1">
                          <a:solidFill>
                            <a:sysClr val="windowText" lastClr="000000"/>
                          </a:solidFill>
                          <a:latin typeface="Calibri"/>
                          <a:ea typeface="Calibri"/>
                          <a:cs typeface="Calibri"/>
                        </a:rPr>
                        <a:t>Id</a:t>
                      </a:r>
                      <a:endParaRPr sz="1000" b="1">
                        <a:solidFill>
                          <a:sysClr val="windowText" lastClr="000000"/>
                        </a:solidFill>
                        <a:latin typeface="Calibri"/>
                        <a:ea typeface="Calibri"/>
                        <a:cs typeface="Calibri"/>
                      </a:endParaRPr>
                    </a:p>
                  </a:txBody>
                  <a:tcPr marL="91425" marR="91425" marT="91425" marB="91425">
                    <a:solidFill>
                      <a:schemeClr val="lt2"/>
                    </a:solidFill>
                  </a:tcPr>
                </a:tc>
                <a:tc>
                  <a:txBody>
                    <a:bodyPr/>
                    <a:lstStyle/>
                    <a:p>
                      <a:pPr marL="0" lvl="0" indent="0" algn="ctr">
                        <a:spcBef>
                          <a:spcPts val="0"/>
                        </a:spcBef>
                        <a:spcAft>
                          <a:spcPts val="0"/>
                        </a:spcAft>
                        <a:buNone/>
                        <a:defRPr/>
                      </a:pPr>
                      <a:r>
                        <a:rPr lang="en-US" sz="1000" b="1" u="none">
                          <a:solidFill>
                            <a:sysClr val="windowText" lastClr="000000"/>
                          </a:solidFill>
                          <a:latin typeface="Calibri"/>
                          <a:ea typeface="Calibri"/>
                          <a:cs typeface="Calibri"/>
                        </a:rPr>
                        <a:t>Nombre</a:t>
                      </a:r>
                      <a:endParaRPr sz="1000" b="1" u="none">
                        <a:solidFill>
                          <a:sysClr val="windowText" lastClr="000000"/>
                        </a:solidFill>
                        <a:latin typeface="Calibri"/>
                        <a:ea typeface="Calibri"/>
                        <a:cs typeface="Calibri"/>
                      </a:endParaRPr>
                    </a:p>
                  </a:txBody>
                  <a:tcPr marL="91425" marR="91425" marT="91425" marB="91425">
                    <a:solidFill>
                      <a:schemeClr val="lt2"/>
                    </a:solidFill>
                  </a:tcPr>
                </a:tc>
                <a:tc>
                  <a:txBody>
                    <a:bodyPr/>
                    <a:lstStyle/>
                    <a:p>
                      <a:pPr marL="0" lvl="0" indent="0" algn="ctr">
                        <a:spcBef>
                          <a:spcPts val="0"/>
                        </a:spcBef>
                        <a:spcAft>
                          <a:spcPts val="0"/>
                        </a:spcAft>
                        <a:buNone/>
                        <a:defRPr/>
                      </a:pPr>
                      <a:r>
                        <a:rPr lang="en-US" sz="1000" b="1">
                          <a:solidFill>
                            <a:sysClr val="windowText" lastClr="000000"/>
                          </a:solidFill>
                          <a:latin typeface="Calibri"/>
                          <a:ea typeface="Calibri"/>
                          <a:cs typeface="Calibri"/>
                        </a:rPr>
                        <a:t>Ciclo</a:t>
                      </a:r>
                      <a:endParaRPr sz="1000" b="1">
                        <a:solidFill>
                          <a:sysClr val="windowText" lastClr="000000"/>
                        </a:solidFill>
                        <a:latin typeface="Calibri"/>
                        <a:ea typeface="Calibri"/>
                        <a:cs typeface="Calibri"/>
                      </a:endParaRPr>
                    </a:p>
                  </a:txBody>
                  <a:tcPr marL="91425" marR="91425" marT="91425" marB="91425">
                    <a:solidFill>
                      <a:schemeClr val="lt2"/>
                    </a:solidFill>
                  </a:tcPr>
                </a:tc>
                <a:tc>
                  <a:txBody>
                    <a:bodyPr/>
                    <a:lstStyle/>
                    <a:p>
                      <a:pPr marL="0" lvl="0" indent="0" algn="l">
                        <a:spcBef>
                          <a:spcPts val="0"/>
                        </a:spcBef>
                        <a:spcAft>
                          <a:spcPts val="0"/>
                        </a:spcAft>
                        <a:buNone/>
                        <a:defRPr/>
                      </a:pPr>
                      <a:r>
                        <a:rPr lang="es-PE" sz="1000" b="1">
                          <a:solidFill>
                            <a:sysClr val="windowText" lastClr="000000"/>
                          </a:solidFill>
                          <a:latin typeface="Calibri"/>
                          <a:ea typeface="Calibri"/>
                          <a:cs typeface="Calibri"/>
                        </a:rPr>
                        <a:t>NextDel</a:t>
                      </a:r>
                      <a:endParaRPr sz="1000" b="1">
                        <a:solidFill>
                          <a:sysClr val="windowText" lastClr="000000"/>
                        </a:solidFill>
                        <a:latin typeface="Calibri"/>
                        <a:ea typeface="Calibri"/>
                        <a:cs typeface="Calibri"/>
                      </a:endParaRPr>
                    </a:p>
                  </a:txBody>
                  <a:tcPr marL="91425" marR="91425" marT="91425" marB="91425">
                    <a:solidFill>
                      <a:schemeClr val="lt2"/>
                    </a:solidFill>
                  </a:tcPr>
                </a:tc>
                <a:extLst>
                  <a:ext uri="{0D108BD9-81ED-4DB2-BD59-A6C34878D82A}">
                    <a16:rowId xmlns:a16="http://schemas.microsoft.com/office/drawing/2014/main" val="10000"/>
                  </a:ext>
                </a:extLst>
              </a:tr>
              <a:tr h="315023">
                <a:tc>
                  <a:txBody>
                    <a:bodyPr/>
                    <a:lstStyle/>
                    <a:p>
                      <a:pPr marL="0" lvl="0" indent="0" algn="ctr">
                        <a:spcBef>
                          <a:spcPts val="0"/>
                        </a:spcBef>
                        <a:spcAft>
                          <a:spcPts val="0"/>
                        </a:spcAft>
                        <a:buNone/>
                        <a:defRPr/>
                      </a:pPr>
                      <a:r>
                        <a:rPr lang="es-PE" sz="1000" b="1" i="0" u="none" strike="noStrike" cap="none" dirty="0">
                          <a:solidFill>
                            <a:sysClr val="windowText" lastClr="000000"/>
                          </a:solidFill>
                          <a:latin typeface="Calibri"/>
                          <a:ea typeface="Calibri"/>
                          <a:cs typeface="Calibri"/>
                        </a:rPr>
                        <a:t>1</a:t>
                      </a:r>
                      <a:endParaRPr sz="1000" b="1" i="0" u="none" strike="noStrike" cap="none" dirty="0">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P-102</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Andrea </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5</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s-ES" sz="1000" dirty="0">
                          <a:solidFill>
                            <a:sysClr val="windowText" lastClr="000000"/>
                          </a:solidFill>
                          <a:latin typeface="Calibri"/>
                          <a:ea typeface="Calibri"/>
                          <a:cs typeface="Calibri"/>
                        </a:rPr>
                        <a:t>5</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1"/>
                  </a:ext>
                </a:extLst>
              </a:tr>
              <a:tr h="315023">
                <a:tc>
                  <a:txBody>
                    <a:bodyPr/>
                    <a:lstStyle/>
                    <a:p>
                      <a:pPr marL="0" lvl="0" indent="0" algn="ctr">
                        <a:spcBef>
                          <a:spcPts val="0"/>
                        </a:spcBef>
                        <a:spcAft>
                          <a:spcPts val="0"/>
                        </a:spcAft>
                        <a:buNone/>
                        <a:defRPr/>
                      </a:pPr>
                      <a:r>
                        <a:rPr lang="es-PE" sz="1000" b="1" i="0" u="none" strike="noStrike" cap="none">
                          <a:solidFill>
                            <a:sysClr val="windowText" lastClr="000000"/>
                          </a:solidFill>
                          <a:latin typeface="Calibri"/>
                          <a:ea typeface="Calibri"/>
                          <a:cs typeface="Calibri"/>
                        </a:rPr>
                        <a:t>2</a:t>
                      </a:r>
                      <a:endParaRPr sz="1000" b="1" i="0" u="none" strike="noStrike" cap="none">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P-251</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Carlos</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a:solidFill>
                            <a:sysClr val="windowText" lastClr="000000"/>
                          </a:solidFill>
                          <a:latin typeface="Calibri"/>
                          <a:ea typeface="Calibri"/>
                          <a:cs typeface="Calibri"/>
                        </a:rPr>
                        <a:t>7</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s-PE" sz="1000">
                          <a:solidFill>
                            <a:sysClr val="windowText" lastClr="000000"/>
                          </a:solidFill>
                          <a:latin typeface="Calibri"/>
                          <a:ea typeface="Calibri"/>
                          <a:cs typeface="Calibri"/>
                        </a:rPr>
                        <a:t>0</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2"/>
                  </a:ext>
                </a:extLst>
              </a:tr>
              <a:tr h="315023">
                <a:tc>
                  <a:txBody>
                    <a:bodyPr/>
                    <a:lstStyle/>
                    <a:p>
                      <a:pPr marL="0" lvl="0" indent="0" algn="ctr">
                        <a:spcBef>
                          <a:spcPts val="0"/>
                        </a:spcBef>
                        <a:spcAft>
                          <a:spcPts val="0"/>
                        </a:spcAft>
                        <a:buNone/>
                        <a:defRPr/>
                      </a:pPr>
                      <a:r>
                        <a:rPr lang="es-ES" sz="1000" b="1" i="0" u="none" strike="noStrike" cap="none" dirty="0">
                          <a:solidFill>
                            <a:sysClr val="windowText" lastClr="000000"/>
                          </a:solidFill>
                          <a:latin typeface="Calibri"/>
                          <a:ea typeface="Calibri"/>
                          <a:cs typeface="Calibri"/>
                        </a:rPr>
                        <a:t>3</a:t>
                      </a:r>
                      <a:endParaRPr sz="1000" b="1" i="0" u="none" strike="noStrike" cap="none" dirty="0">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P-412</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Maria</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3</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s-ES" sz="1000" b="0" i="0" u="none" strike="noStrike" cap="none" spc="0" dirty="0">
                          <a:solidFill>
                            <a:sysClr val="windowText" lastClr="000000"/>
                          </a:solidFill>
                          <a:latin typeface="Calibri"/>
                          <a:ea typeface="Calibri"/>
                          <a:cs typeface="Calibri"/>
                        </a:rPr>
                        <a:t>0</a:t>
                      </a:r>
                      <a:endParaRPr lang="es-PE" sz="1000" b="0" i="0" u="none" strike="noStrike" cap="none" spc="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3"/>
                  </a:ext>
                </a:extLst>
              </a:tr>
              <a:tr h="315023">
                <a:tc>
                  <a:txBody>
                    <a:bodyPr/>
                    <a:lstStyle/>
                    <a:p>
                      <a:pPr marL="0" lvl="0" indent="0" algn="ctr">
                        <a:spcBef>
                          <a:spcPts val="0"/>
                        </a:spcBef>
                        <a:spcAft>
                          <a:spcPts val="0"/>
                        </a:spcAft>
                        <a:buNone/>
                        <a:defRPr/>
                      </a:pPr>
                      <a:r>
                        <a:rPr lang="es-ES" sz="1000" b="1" i="0" u="none" strike="noStrike" cap="none">
                          <a:solidFill>
                            <a:sysClr val="windowText" lastClr="000000"/>
                          </a:solidFill>
                          <a:latin typeface="Calibri"/>
                          <a:ea typeface="Calibri"/>
                          <a:cs typeface="Calibri"/>
                        </a:rPr>
                        <a:t>4</a:t>
                      </a:r>
                      <a:endParaRPr sz="1000" b="1" i="0" u="none" strike="noStrike" cap="none">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P-255</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a:solidFill>
                            <a:sysClr val="windowText" lastClr="000000"/>
                          </a:solidFill>
                          <a:latin typeface="Calibri"/>
                          <a:ea typeface="Calibri"/>
                          <a:cs typeface="Calibri"/>
                        </a:rPr>
                        <a:t>Juan</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a:solidFill>
                            <a:sysClr val="windowText" lastClr="000000"/>
                          </a:solidFill>
                          <a:latin typeface="Calibri"/>
                          <a:ea typeface="Calibri"/>
                          <a:cs typeface="Calibri"/>
                        </a:rPr>
                        <a:t>7</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s-PE" sz="1000" b="0" i="0" u="none" strike="noStrike" cap="none" spc="0">
                          <a:solidFill>
                            <a:sysClr val="windowText" lastClr="000000"/>
                          </a:solidFill>
                          <a:latin typeface="Calibri"/>
                          <a:ea typeface="Calibri"/>
                          <a:cs typeface="Calibri"/>
                        </a:rPr>
                        <a:t>0</a:t>
                      </a:r>
                    </a:p>
                  </a:txBody>
                  <a:tcPr marL="91425" marR="91425" marT="91425" marB="91425">
                    <a:solidFill>
                      <a:schemeClr val="accent4">
                        <a:lumMod val="40000"/>
                        <a:lumOff val="60000"/>
                      </a:schemeClr>
                    </a:solidFill>
                  </a:tcPr>
                </a:tc>
                <a:extLst>
                  <a:ext uri="{0D108BD9-81ED-4DB2-BD59-A6C34878D82A}">
                    <a16:rowId xmlns:a16="http://schemas.microsoft.com/office/drawing/2014/main" val="10004"/>
                  </a:ext>
                </a:extLst>
              </a:tr>
              <a:tr h="315023">
                <a:tc>
                  <a:txBody>
                    <a:bodyPr/>
                    <a:lstStyle/>
                    <a:p>
                      <a:pPr marL="0" lvl="0" indent="0" algn="ctr">
                        <a:spcBef>
                          <a:spcPts val="0"/>
                        </a:spcBef>
                        <a:spcAft>
                          <a:spcPts val="0"/>
                        </a:spcAft>
                        <a:buNone/>
                        <a:defRPr/>
                      </a:pPr>
                      <a:r>
                        <a:rPr lang="es-PE" sz="1000" b="1" i="0" u="none" strike="noStrike" cap="none" dirty="0">
                          <a:solidFill>
                            <a:sysClr val="windowText" lastClr="000000"/>
                          </a:solidFill>
                          <a:latin typeface="Calibri"/>
                          <a:ea typeface="Calibri"/>
                          <a:cs typeface="Calibri"/>
                        </a:rPr>
                        <a:t>5</a:t>
                      </a:r>
                      <a:endParaRPr sz="1000" b="1" i="0" u="none" strike="noStrike" cap="none" dirty="0">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P-250</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Javier</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7</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s-ES" sz="1000" dirty="0">
                          <a:solidFill>
                            <a:sysClr val="windowText" lastClr="000000"/>
                          </a:solidFill>
                          <a:latin typeface="Calibri"/>
                          <a:ea typeface="Calibri"/>
                          <a:cs typeface="Calibri"/>
                        </a:rPr>
                        <a:t>0</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5"/>
                  </a:ext>
                </a:extLst>
              </a:tr>
              <a:tr h="315023">
                <a:tc>
                  <a:txBody>
                    <a:bodyPr/>
                    <a:lstStyle/>
                    <a:p>
                      <a:pPr marL="0" lvl="0" indent="0" algn="ctr">
                        <a:spcBef>
                          <a:spcPts val="0"/>
                        </a:spcBef>
                        <a:spcAft>
                          <a:spcPts val="0"/>
                        </a:spcAft>
                        <a:buNone/>
                        <a:defRPr/>
                      </a:pPr>
                      <a:r>
                        <a:rPr lang="es-PE" sz="1000" b="1" i="0" u="none" strike="noStrike" cap="none">
                          <a:solidFill>
                            <a:sysClr val="windowText" lastClr="000000"/>
                          </a:solidFill>
                          <a:latin typeface="Calibri"/>
                          <a:ea typeface="Calibri"/>
                          <a:cs typeface="Calibri"/>
                        </a:rPr>
                        <a:t>6</a:t>
                      </a:r>
                      <a:endParaRPr sz="1000" b="1" i="0" u="none" strike="noStrike" cap="none">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P-312</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a:solidFill>
                            <a:sysClr val="windowText" lastClr="000000"/>
                          </a:solidFill>
                          <a:latin typeface="Calibri"/>
                          <a:ea typeface="Calibri"/>
                          <a:cs typeface="Calibri"/>
                        </a:rPr>
                        <a:t>Mabel</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a:solidFill>
                            <a:sysClr val="windowText" lastClr="000000"/>
                          </a:solidFill>
                          <a:latin typeface="Calibri"/>
                          <a:ea typeface="Calibri"/>
                          <a:cs typeface="Calibri"/>
                        </a:rPr>
                        <a:t>3</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s-ES" sz="1000">
                          <a:solidFill>
                            <a:sysClr val="windowText" lastClr="000000"/>
                          </a:solidFill>
                          <a:latin typeface="Calibri"/>
                          <a:ea typeface="Calibri"/>
                          <a:cs typeface="Calibri"/>
                        </a:rPr>
                        <a:t>0</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6"/>
                  </a:ext>
                </a:extLst>
              </a:tr>
              <a:tr h="315023">
                <a:tc>
                  <a:txBody>
                    <a:bodyPr/>
                    <a:lstStyle/>
                    <a:p>
                      <a:pPr marL="0" lvl="0" indent="0" algn="ctr">
                        <a:spcBef>
                          <a:spcPts val="0"/>
                        </a:spcBef>
                        <a:spcAft>
                          <a:spcPts val="0"/>
                        </a:spcAft>
                        <a:buNone/>
                        <a:defRPr/>
                      </a:pPr>
                      <a:r>
                        <a:rPr lang="es-PE" sz="1000" b="1" i="0" u="none" strike="noStrike" cap="none" dirty="0">
                          <a:solidFill>
                            <a:sysClr val="windowText" lastClr="000000"/>
                          </a:solidFill>
                          <a:latin typeface="Calibri"/>
                          <a:ea typeface="Calibri"/>
                          <a:cs typeface="Calibri"/>
                        </a:rPr>
                        <a:t>7</a:t>
                      </a:r>
                      <a:endParaRPr sz="1000" b="1" i="0" u="none" strike="noStrike" cap="none" dirty="0">
                        <a:solidFill>
                          <a:sysClr val="windowText" lastClr="000000"/>
                        </a:solidFill>
                        <a:latin typeface="Calibri"/>
                        <a:ea typeface="Calibri"/>
                        <a:cs typeface="Calibri"/>
                      </a:endParaRPr>
                    </a:p>
                  </a:txBody>
                  <a:tcPr marL="91425" marR="91425" marT="91425" marB="91425">
                    <a:solidFill>
                      <a:schemeClr val="bg2"/>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P-982</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a:solidFill>
                            <a:sysClr val="windowText" lastClr="000000"/>
                          </a:solidFill>
                          <a:latin typeface="Calibri"/>
                          <a:ea typeface="Calibri"/>
                          <a:cs typeface="Calibri"/>
                        </a:rPr>
                        <a:t>Saulo</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n-US" sz="1000">
                          <a:solidFill>
                            <a:sysClr val="windowText" lastClr="000000"/>
                          </a:solidFill>
                          <a:latin typeface="Calibri"/>
                          <a:ea typeface="Calibri"/>
                          <a:cs typeface="Calibri"/>
                        </a:rPr>
                        <a:t>9</a:t>
                      </a:r>
                      <a:endParaRPr sz="100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tc>
                  <a:txBody>
                    <a:bodyPr/>
                    <a:lstStyle/>
                    <a:p>
                      <a:pPr marL="0" lvl="0" indent="0" algn="ctr">
                        <a:spcBef>
                          <a:spcPts val="0"/>
                        </a:spcBef>
                        <a:spcAft>
                          <a:spcPts val="0"/>
                        </a:spcAft>
                        <a:buNone/>
                        <a:defRPr/>
                      </a:pPr>
                      <a:r>
                        <a:rPr lang="es-ES" sz="1000" dirty="0">
                          <a:solidFill>
                            <a:sysClr val="windowText" lastClr="000000"/>
                          </a:solidFill>
                          <a:latin typeface="Calibri"/>
                          <a:ea typeface="Calibri"/>
                          <a:cs typeface="Calibri"/>
                        </a:rPr>
                        <a:t>0</a:t>
                      </a:r>
                      <a:endParaRPr sz="1000" dirty="0">
                        <a:solidFill>
                          <a:sysClr val="windowText" lastClr="000000"/>
                        </a:solidFill>
                        <a:latin typeface="Calibri"/>
                        <a:ea typeface="Calibri"/>
                        <a:cs typeface="Calibri"/>
                      </a:endParaRPr>
                    </a:p>
                  </a:txBody>
                  <a:tcPr marL="91425" marR="91425" marT="91425" marB="91425">
                    <a:solidFill>
                      <a:schemeClr val="accent4">
                        <a:lumMod val="40000"/>
                        <a:lumOff val="60000"/>
                      </a:schemeClr>
                    </a:solidFill>
                  </a:tcPr>
                </a:tc>
                <a:extLst>
                  <a:ext uri="{0D108BD9-81ED-4DB2-BD59-A6C34878D82A}">
                    <a16:rowId xmlns:a16="http://schemas.microsoft.com/office/drawing/2014/main" val="10007"/>
                  </a:ext>
                </a:extLst>
              </a:tr>
            </a:tbl>
          </a:graphicData>
        </a:graphic>
      </p:graphicFrame>
      <p:sp>
        <p:nvSpPr>
          <p:cNvPr id="5" name="CuadroTexto 4"/>
          <p:cNvSpPr/>
          <p:nvPr/>
        </p:nvSpPr>
        <p:spPr bwMode="auto">
          <a:xfrm>
            <a:off x="1565763" y="1034799"/>
            <a:ext cx="920445" cy="307777"/>
          </a:xfrm>
          <a:prstGeom prst="rect">
            <a:avLst/>
          </a:prstGeom>
          <a:noFill/>
        </p:spPr>
        <p:txBody>
          <a:bodyPr wrap="none" rtlCol="0">
            <a:spAutoFit/>
          </a:bodyPr>
          <a:lstStyle/>
          <a:p>
            <a:pPr>
              <a:defRPr/>
            </a:pPr>
            <a:r>
              <a:rPr lang="es-PE"/>
              <a:t>datos.dat</a:t>
            </a:r>
          </a:p>
        </p:txBody>
      </p:sp>
      <p:sp>
        <p:nvSpPr>
          <p:cNvPr id="6" name="Rectángulo 7"/>
          <p:cNvSpPr/>
          <p:nvPr/>
        </p:nvSpPr>
        <p:spPr bwMode="auto">
          <a:xfrm>
            <a:off x="564779" y="1252219"/>
            <a:ext cx="622845" cy="309879"/>
          </a:xfrm>
          <a:prstGeom prst="rect">
            <a:avLst/>
          </a:prstGeom>
          <a:solidFill>
            <a:schemeClr val="accent4">
              <a:lumMod val="20000"/>
              <a:lumOff val="8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s-ES" dirty="0">
                <a:solidFill>
                  <a:schemeClr val="tx1"/>
                </a:solidFill>
              </a:rPr>
              <a:t>-1</a:t>
            </a:r>
          </a:p>
        </p:txBody>
      </p:sp>
      <p:sp>
        <p:nvSpPr>
          <p:cNvPr id="7" name="CuadroTexto 10"/>
          <p:cNvSpPr/>
          <p:nvPr/>
        </p:nvSpPr>
        <p:spPr bwMode="auto">
          <a:xfrm>
            <a:off x="4063760" y="944514"/>
            <a:ext cx="1804383" cy="369332"/>
          </a:xfrm>
          <a:prstGeom prst="rect">
            <a:avLst/>
          </a:prstGeom>
          <a:noFill/>
        </p:spPr>
        <p:txBody>
          <a:bodyPr wrap="square" rtlCol="0">
            <a:spAutoFit/>
          </a:bodyPr>
          <a:lstStyle/>
          <a:p>
            <a:pPr>
              <a:defRPr/>
            </a:pPr>
            <a:r>
              <a:rPr lang="es-PE" dirty="0"/>
              <a:t>Eliminar 3, 5 y 1</a:t>
            </a:r>
          </a:p>
        </p:txBody>
      </p:sp>
      <p:sp>
        <p:nvSpPr>
          <p:cNvPr id="8" name="Rectángulo 14"/>
          <p:cNvSpPr/>
          <p:nvPr/>
        </p:nvSpPr>
        <p:spPr bwMode="auto">
          <a:xfrm>
            <a:off x="5282488" y="1586067"/>
            <a:ext cx="1101584" cy="307777"/>
          </a:xfrm>
          <a:prstGeom prst="rect">
            <a:avLst/>
          </a:prstGeom>
        </p:spPr>
        <p:txBody>
          <a:bodyPr wrap="none">
            <a:spAutoFit/>
          </a:bodyPr>
          <a:lstStyle/>
          <a:p>
            <a:pPr>
              <a:defRPr/>
            </a:pPr>
            <a:r>
              <a:rPr lang="es-PE"/>
              <a:t>Eliminación</a:t>
            </a:r>
          </a:p>
        </p:txBody>
      </p:sp>
      <p:sp>
        <p:nvSpPr>
          <p:cNvPr id="9" name="Rectángulo 15"/>
          <p:cNvSpPr/>
          <p:nvPr/>
        </p:nvSpPr>
        <p:spPr bwMode="auto">
          <a:xfrm>
            <a:off x="6835628" y="1586067"/>
            <a:ext cx="910827" cy="307777"/>
          </a:xfrm>
          <a:prstGeom prst="rect">
            <a:avLst/>
          </a:prstGeom>
        </p:spPr>
        <p:txBody>
          <a:bodyPr wrap="none">
            <a:spAutoFit/>
          </a:bodyPr>
          <a:lstStyle/>
          <a:p>
            <a:pPr>
              <a:defRPr/>
            </a:pPr>
            <a:r>
              <a:rPr lang="es-PE"/>
              <a:t>Inserción</a:t>
            </a:r>
          </a:p>
        </p:txBody>
      </p:sp>
      <p:sp>
        <p:nvSpPr>
          <p:cNvPr id="10" name="CuadroTexto 13"/>
          <p:cNvSpPr/>
          <p:nvPr/>
        </p:nvSpPr>
        <p:spPr bwMode="auto">
          <a:xfrm>
            <a:off x="4136270" y="2903376"/>
            <a:ext cx="1062587" cy="739017"/>
          </a:xfrm>
          <a:prstGeom prst="rect">
            <a:avLst/>
          </a:prstGeom>
          <a:noFill/>
        </p:spPr>
        <p:txBody>
          <a:bodyPr wrap="square" rtlCol="0">
            <a:noAutofit/>
          </a:bodyPr>
          <a:lstStyle/>
          <a:p>
            <a:pPr>
              <a:defRPr/>
            </a:pPr>
            <a:r>
              <a:rPr dirty="0"/>
              <a:t>LIFO</a:t>
            </a:r>
            <a:endParaRPr lang="es-ES" dirty="0"/>
          </a:p>
          <a:p>
            <a:pPr>
              <a:defRPr/>
            </a:pPr>
            <a:endParaRPr dirty="0"/>
          </a:p>
          <a:p>
            <a:pPr>
              <a:defRPr/>
            </a:pPr>
            <a:endParaRPr dirty="0"/>
          </a:p>
          <a:p>
            <a:pPr>
              <a:defRPr/>
            </a:pPr>
            <a:endParaRPr lang="es-PE" dirty="0"/>
          </a:p>
        </p:txBody>
      </p:sp>
      <p:sp>
        <p:nvSpPr>
          <p:cNvPr id="11" name="CuadroTexto 16"/>
          <p:cNvSpPr/>
          <p:nvPr/>
        </p:nvSpPr>
        <p:spPr bwMode="auto">
          <a:xfrm>
            <a:off x="4129021" y="1847355"/>
            <a:ext cx="991092" cy="779649"/>
          </a:xfrm>
          <a:prstGeom prst="rect">
            <a:avLst/>
          </a:prstGeom>
          <a:noFill/>
        </p:spPr>
        <p:txBody>
          <a:bodyPr wrap="square" rtlCol="0">
            <a:noAutofit/>
          </a:bodyPr>
          <a:lstStyle/>
          <a:p>
            <a:pPr>
              <a:defRPr/>
            </a:pPr>
            <a:r>
              <a:rPr dirty="0"/>
              <a:t>FIFO</a:t>
            </a:r>
            <a:endParaRPr lang="es-ES" dirty="0"/>
          </a:p>
        </p:txBody>
      </p:sp>
      <p:sp>
        <p:nvSpPr>
          <p:cNvPr id="12" name="CuadroTexto 11"/>
          <p:cNvSpPr/>
          <p:nvPr/>
        </p:nvSpPr>
        <p:spPr bwMode="auto">
          <a:xfrm>
            <a:off x="321602" y="350696"/>
            <a:ext cx="4577644" cy="464743"/>
          </a:xfrm>
          <a:prstGeom prst="rect">
            <a:avLst/>
          </a:prstGeom>
          <a:noFill/>
        </p:spPr>
        <p:txBody>
          <a:bodyPr wrap="square">
            <a:spAutoFit/>
          </a:bodyPr>
          <a:lstStyle/>
          <a:p>
            <a:pPr marL="457200" indent="-342900" algn="just">
              <a:lnSpc>
                <a:spcPct val="114999"/>
              </a:lnSpc>
              <a:spcBef>
                <a:spcPts val="600"/>
              </a:spcBef>
              <a:buClr>
                <a:schemeClr val="dk2"/>
              </a:buClr>
              <a:buSzPts val="1800"/>
              <a:buFont typeface="Arial"/>
              <a:buChar char="●"/>
              <a:defRPr/>
            </a:pPr>
            <a:r>
              <a:rPr lang="es-PE" sz="2300" b="1"/>
              <a:t>Free List:</a:t>
            </a:r>
          </a:p>
        </p:txBody>
      </p:sp>
      <p:sp>
        <p:nvSpPr>
          <p:cNvPr id="13" name="CuadroTexto 20"/>
          <p:cNvSpPr/>
          <p:nvPr/>
        </p:nvSpPr>
        <p:spPr bwMode="auto">
          <a:xfrm>
            <a:off x="5580709" y="2115617"/>
            <a:ext cx="684023" cy="365795"/>
          </a:xfrm>
          <a:prstGeom prst="rect">
            <a:avLst/>
          </a:prstGeom>
          <a:noFill/>
        </p:spPr>
        <p:txBody>
          <a:bodyPr wrap="square">
            <a:spAutoFit/>
          </a:bodyPr>
          <a:lstStyle/>
          <a:p>
            <a:pPr>
              <a:defRPr/>
            </a:pPr>
            <a:r>
              <a:rPr lang="es-PE" dirty="0"/>
              <a:t>O( )</a:t>
            </a:r>
          </a:p>
        </p:txBody>
      </p:sp>
      <p:sp>
        <p:nvSpPr>
          <p:cNvPr id="14" name="CuadroTexto 8"/>
          <p:cNvSpPr/>
          <p:nvPr/>
        </p:nvSpPr>
        <p:spPr bwMode="auto">
          <a:xfrm>
            <a:off x="6949134" y="2054282"/>
            <a:ext cx="684059" cy="365795"/>
          </a:xfrm>
          <a:prstGeom prst="rect">
            <a:avLst/>
          </a:prstGeom>
          <a:noFill/>
        </p:spPr>
        <p:txBody>
          <a:bodyPr wrap="square">
            <a:spAutoFit/>
          </a:bodyPr>
          <a:lstStyle/>
          <a:p>
            <a:pPr>
              <a:defRPr/>
            </a:pPr>
            <a:r>
              <a:rPr lang="es-PE" dirty="0"/>
              <a:t>O( )</a:t>
            </a:r>
          </a:p>
        </p:txBody>
      </p:sp>
      <p:sp>
        <p:nvSpPr>
          <p:cNvPr id="15" name="CuadroTexto 9"/>
          <p:cNvSpPr/>
          <p:nvPr/>
        </p:nvSpPr>
        <p:spPr bwMode="auto">
          <a:xfrm>
            <a:off x="5567015" y="3004033"/>
            <a:ext cx="684023" cy="365795"/>
          </a:xfrm>
          <a:prstGeom prst="rect">
            <a:avLst/>
          </a:prstGeom>
          <a:noFill/>
        </p:spPr>
        <p:txBody>
          <a:bodyPr wrap="square">
            <a:spAutoFit/>
          </a:bodyPr>
          <a:lstStyle/>
          <a:p>
            <a:pPr>
              <a:defRPr/>
            </a:pPr>
            <a:r>
              <a:rPr lang="es-PE" dirty="0"/>
              <a:t>O( )</a:t>
            </a:r>
          </a:p>
        </p:txBody>
      </p:sp>
      <p:sp>
        <p:nvSpPr>
          <p:cNvPr id="16" name="CuadroTexto 12"/>
          <p:cNvSpPr/>
          <p:nvPr/>
        </p:nvSpPr>
        <p:spPr bwMode="auto">
          <a:xfrm>
            <a:off x="6949134" y="2996392"/>
            <a:ext cx="684023" cy="365795"/>
          </a:xfrm>
          <a:prstGeom prst="rect">
            <a:avLst/>
          </a:prstGeom>
          <a:noFill/>
        </p:spPr>
        <p:txBody>
          <a:bodyPr wrap="square">
            <a:spAutoFit/>
          </a:bodyPr>
          <a:lstStyle/>
          <a:p>
            <a:pPr>
              <a:defRPr/>
            </a:pPr>
            <a:r>
              <a:rPr lang="es-PE" dirty="0"/>
              <a:t>O( )</a:t>
            </a:r>
          </a:p>
        </p:txBody>
      </p:sp>
      <p:sp>
        <p:nvSpPr>
          <p:cNvPr id="17" name="CuadroTexto 20"/>
          <p:cNvSpPr/>
          <p:nvPr/>
        </p:nvSpPr>
        <p:spPr bwMode="auto">
          <a:xfrm>
            <a:off x="4063760" y="3916855"/>
            <a:ext cx="2612162" cy="457159"/>
          </a:xfrm>
          <a:prstGeom prst="rect">
            <a:avLst/>
          </a:prstGeom>
          <a:noFill/>
        </p:spPr>
        <p:txBody>
          <a:bodyPr wrap="square">
            <a:noAutofit/>
          </a:bodyPr>
          <a:lstStyle/>
          <a:p>
            <a:pPr>
              <a:defRPr/>
            </a:pPr>
            <a:r>
              <a:rPr lang="es-PE" dirty="0"/>
              <a:t>* k es total de eliminados</a:t>
            </a:r>
          </a:p>
        </p:txBody>
      </p:sp>
      <p:graphicFrame>
        <p:nvGraphicFramePr>
          <p:cNvPr id="19" name="Google Shape;134;p20">
            <a:extLst>
              <a:ext uri="{FF2B5EF4-FFF2-40B4-BE49-F238E27FC236}">
                <a16:creationId xmlns:a16="http://schemas.microsoft.com/office/drawing/2014/main" id="{FF66E5BB-1A26-4FAD-8A1C-6C6A3DDBF2C2}"/>
              </a:ext>
            </a:extLst>
          </p:cNvPr>
          <p:cNvGraphicFramePr>
            <a:graphicFrameLocks/>
          </p:cNvGraphicFramePr>
          <p:nvPr>
            <p:extLst>
              <p:ext uri="{D42A27DB-BD31-4B8C-83A1-F6EECF244321}">
                <p14:modId xmlns:p14="http://schemas.microsoft.com/office/powerpoint/2010/main" val="1673070927"/>
              </p:ext>
            </p:extLst>
          </p:nvPr>
        </p:nvGraphicFramePr>
        <p:xfrm>
          <a:off x="971745" y="1893844"/>
          <a:ext cx="2516754" cy="335248"/>
        </p:xfrm>
        <a:graphic>
          <a:graphicData uri="http://schemas.openxmlformats.org/drawingml/2006/table">
            <a:tbl>
              <a:tblPr firstCol="1">
                <a:noFill/>
              </a:tblPr>
              <a:tblGrid>
                <a:gridCol w="581486">
                  <a:extLst>
                    <a:ext uri="{9D8B030D-6E8A-4147-A177-3AD203B41FA5}">
                      <a16:colId xmlns:a16="http://schemas.microsoft.com/office/drawing/2014/main" val="20000"/>
                    </a:ext>
                  </a:extLst>
                </a:gridCol>
                <a:gridCol w="663879">
                  <a:extLst>
                    <a:ext uri="{9D8B030D-6E8A-4147-A177-3AD203B41FA5}">
                      <a16:colId xmlns:a16="http://schemas.microsoft.com/office/drawing/2014/main" val="20001"/>
                    </a:ext>
                  </a:extLst>
                </a:gridCol>
                <a:gridCol w="594985">
                  <a:extLst>
                    <a:ext uri="{9D8B030D-6E8A-4147-A177-3AD203B41FA5}">
                      <a16:colId xmlns:a16="http://schemas.microsoft.com/office/drawing/2014/main" val="20002"/>
                    </a:ext>
                  </a:extLst>
                </a:gridCol>
                <a:gridCol w="676404">
                  <a:extLst>
                    <a:ext uri="{9D8B030D-6E8A-4147-A177-3AD203B41FA5}">
                      <a16:colId xmlns:a16="http://schemas.microsoft.com/office/drawing/2014/main" val="20003"/>
                    </a:ext>
                  </a:extLst>
                </a:gridCol>
              </a:tblGrid>
              <a:tr h="315022">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P-256</a:t>
                      </a:r>
                      <a:endParaRPr sz="1000" dirty="0">
                        <a:solidFill>
                          <a:sysClr val="windowText" lastClr="000000"/>
                        </a:solidFill>
                        <a:latin typeface="Calibri"/>
                        <a:ea typeface="Calibri"/>
                        <a:cs typeface="Calibri"/>
                      </a:endParaRPr>
                    </a:p>
                  </a:txBody>
                  <a:tcPr marL="91424" marR="91424" marT="91424" marB="91424">
                    <a:solidFill>
                      <a:schemeClr val="accent4">
                        <a:lumMod val="40000"/>
                        <a:lumOff val="60000"/>
                      </a:schemeClr>
                    </a:solidFill>
                  </a:tcPr>
                </a:tc>
                <a:tc>
                  <a:txBody>
                    <a:bodyPr/>
                    <a:lstStyle/>
                    <a:p>
                      <a:pPr marL="0" lvl="0" indent="0" algn="ctr">
                        <a:spcBef>
                          <a:spcPts val="0"/>
                        </a:spcBef>
                        <a:spcAft>
                          <a:spcPts val="0"/>
                        </a:spcAft>
                        <a:buNone/>
                        <a:defRPr/>
                      </a:pPr>
                      <a:r>
                        <a:rPr lang="en-US" sz="1000" dirty="0">
                          <a:solidFill>
                            <a:sysClr val="windowText" lastClr="000000"/>
                          </a:solidFill>
                          <a:latin typeface="Calibri"/>
                          <a:ea typeface="Calibri"/>
                          <a:cs typeface="Calibri"/>
                        </a:rPr>
                        <a:t>Federico</a:t>
                      </a:r>
                      <a:endParaRPr sz="1000" dirty="0">
                        <a:solidFill>
                          <a:sysClr val="windowText" lastClr="000000"/>
                        </a:solidFill>
                        <a:latin typeface="Calibri"/>
                        <a:ea typeface="Calibri"/>
                        <a:cs typeface="Calibri"/>
                      </a:endParaRPr>
                    </a:p>
                  </a:txBody>
                  <a:tcPr marL="91424" marR="91424" marT="91424" marB="91424">
                    <a:solidFill>
                      <a:schemeClr val="accent4">
                        <a:lumMod val="40000"/>
                        <a:lumOff val="60000"/>
                      </a:schemeClr>
                    </a:solidFill>
                  </a:tcPr>
                </a:tc>
                <a:tc>
                  <a:txBody>
                    <a:bodyPr/>
                    <a:lstStyle/>
                    <a:p>
                      <a:pPr marL="0" lvl="0" indent="0" algn="ctr">
                        <a:spcBef>
                          <a:spcPts val="0"/>
                        </a:spcBef>
                        <a:spcAft>
                          <a:spcPts val="0"/>
                        </a:spcAft>
                        <a:buNone/>
                        <a:defRPr/>
                      </a:pPr>
                      <a:r>
                        <a:rPr sz="1000" dirty="0">
                          <a:solidFill>
                            <a:sysClr val="windowText" lastClr="000000"/>
                          </a:solidFill>
                          <a:latin typeface="Calibri"/>
                          <a:ea typeface="Calibri"/>
                          <a:cs typeface="Calibri"/>
                        </a:rPr>
                        <a:t>1</a:t>
                      </a:r>
                    </a:p>
                  </a:txBody>
                  <a:tcPr marL="91424" marR="91424" marT="91424" marB="91424">
                    <a:solidFill>
                      <a:schemeClr val="accent4">
                        <a:lumMod val="40000"/>
                        <a:lumOff val="60000"/>
                      </a:schemeClr>
                    </a:solidFill>
                  </a:tcPr>
                </a:tc>
                <a:tc>
                  <a:txBody>
                    <a:bodyPr/>
                    <a:lstStyle/>
                    <a:p>
                      <a:pPr marL="0" lvl="0" indent="0" algn="ctr">
                        <a:spcBef>
                          <a:spcPts val="0"/>
                        </a:spcBef>
                        <a:spcAft>
                          <a:spcPts val="0"/>
                        </a:spcAft>
                        <a:buNone/>
                        <a:defRPr/>
                      </a:pPr>
                      <a:r>
                        <a:rPr lang="es-ES" sz="1000" b="0" i="0" u="none" strike="noStrike" cap="none" spc="0" dirty="0">
                          <a:solidFill>
                            <a:sysClr val="windowText" lastClr="000000"/>
                          </a:solidFill>
                          <a:latin typeface="Calibri"/>
                          <a:ea typeface="Calibri"/>
                          <a:cs typeface="Calibri"/>
                        </a:rPr>
                        <a:t>0</a:t>
                      </a:r>
                      <a:endParaRPr lang="es-PE" sz="1000" b="0" i="0" u="none" strike="noStrike" cap="none" spc="0" dirty="0">
                        <a:solidFill>
                          <a:sysClr val="windowText" lastClr="000000"/>
                        </a:solidFill>
                        <a:latin typeface="Calibri"/>
                        <a:ea typeface="Calibri"/>
                        <a:cs typeface="Calibri"/>
                      </a:endParaRPr>
                    </a:p>
                  </a:txBody>
                  <a:tcPr marL="91424" marR="91424" marT="91424" marB="91424">
                    <a:solidFill>
                      <a:schemeClr val="accent4">
                        <a:lumMod val="40000"/>
                        <a:lumOff val="60000"/>
                      </a:schemeClr>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ítulo 1"/>
          <p:cNvSpPr>
            <a:spLocks noGrp="1"/>
          </p:cNvSpPr>
          <p:nvPr>
            <p:ph type="title"/>
          </p:nvPr>
        </p:nvSpPr>
        <p:spPr bwMode="auto">
          <a:xfrm>
            <a:off x="311700" y="175715"/>
            <a:ext cx="8520600" cy="707400"/>
          </a:xfrm>
        </p:spPr>
        <p:txBody>
          <a:bodyPr/>
          <a:lstStyle/>
          <a:p>
            <a:pPr>
              <a:defRPr/>
            </a:pPr>
            <a:r>
              <a:rPr lang="en-US"/>
              <a:t>Variable-Length</a:t>
            </a:r>
            <a:r>
              <a:rPr lang="en-US" sz="4000">
                <a:solidFill>
                  <a:srgbClr val="9B2D1F"/>
                </a:solidFill>
                <a:latin typeface="Arial"/>
                <a:ea typeface="Arial"/>
                <a:cs typeface="Arial"/>
              </a:rPr>
              <a:t> </a:t>
            </a:r>
            <a:r>
              <a:rPr lang="en-US"/>
              <a:t>Records</a:t>
            </a:r>
            <a:endParaRPr lang="es-PE"/>
          </a:p>
        </p:txBody>
      </p:sp>
      <p:sp>
        <p:nvSpPr>
          <p:cNvPr id="5" name="Google Shape;120;p20"/>
          <p:cNvSpPr/>
          <p:nvPr/>
        </p:nvSpPr>
        <p:spPr bwMode="auto">
          <a:xfrm>
            <a:off x="489769" y="1049788"/>
            <a:ext cx="1572249" cy="309000"/>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es-PE" sz="1300" dirty="0">
                <a:latin typeface="Calibri"/>
                <a:ea typeface="Calibri"/>
                <a:cs typeface="Calibri"/>
              </a:rPr>
              <a:t>a</a:t>
            </a:r>
            <a:r>
              <a:rPr lang="en-US" sz="1300" dirty="0">
                <a:latin typeface="Calibri"/>
                <a:ea typeface="Calibri"/>
                <a:cs typeface="Calibri"/>
              </a:rPr>
              <a:t>rchivo.csv</a:t>
            </a:r>
            <a:endParaRPr sz="1300" dirty="0">
              <a:latin typeface="Calibri"/>
              <a:ea typeface="Calibri"/>
              <a:cs typeface="Calibri"/>
            </a:endParaRPr>
          </a:p>
        </p:txBody>
      </p:sp>
      <p:sp>
        <p:nvSpPr>
          <p:cNvPr id="6" name="Esquina doblada 5"/>
          <p:cNvSpPr/>
          <p:nvPr/>
        </p:nvSpPr>
        <p:spPr bwMode="auto">
          <a:xfrm>
            <a:off x="569933" y="1358788"/>
            <a:ext cx="3570019" cy="2887535"/>
          </a:xfrm>
          <a:prstGeom prst="foldedCorner">
            <a:avLst>
              <a:gd name="adj" fmla="val 16667"/>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defRPr/>
            </a:pPr>
            <a:r>
              <a:rPr lang="es-PE" dirty="0" err="1">
                <a:solidFill>
                  <a:sysClr val="windowText" lastClr="000000"/>
                </a:solidFill>
              </a:rPr>
              <a:t>Heider,Sanchez,CS</a:t>
            </a:r>
            <a:endParaRPr lang="es-PE" dirty="0">
              <a:solidFill>
                <a:sysClr val="windowText" lastClr="000000"/>
              </a:solidFill>
            </a:endParaRPr>
          </a:p>
          <a:p>
            <a:pPr>
              <a:defRPr/>
            </a:pPr>
            <a:r>
              <a:rPr lang="es-PE" dirty="0" err="1">
                <a:solidFill>
                  <a:sysClr val="windowText" lastClr="000000"/>
                </a:solidFill>
              </a:rPr>
              <a:t>Juan,Vaca</a:t>
            </a:r>
            <a:r>
              <a:rPr lang="es-PE" dirty="0">
                <a:solidFill>
                  <a:sysClr val="windowText" lastClr="000000"/>
                </a:solidFill>
              </a:rPr>
              <a:t> del </a:t>
            </a:r>
            <a:r>
              <a:rPr lang="es-PE" dirty="0" err="1">
                <a:solidFill>
                  <a:sysClr val="windowText" lastClr="000000"/>
                </a:solidFill>
              </a:rPr>
              <a:t>Campo,CS</a:t>
            </a:r>
            <a:endParaRPr lang="es-PE" dirty="0">
              <a:solidFill>
                <a:sysClr val="windowText" lastClr="000000"/>
              </a:solidFill>
            </a:endParaRPr>
          </a:p>
          <a:p>
            <a:pPr>
              <a:defRPr/>
            </a:pPr>
            <a:r>
              <a:rPr lang="es-PE" dirty="0" err="1">
                <a:solidFill>
                  <a:sysClr val="windowText" lastClr="000000"/>
                </a:solidFill>
              </a:rPr>
              <a:t>Maria,Lopez,CS</a:t>
            </a:r>
            <a:endParaRPr lang="es-PE" dirty="0">
              <a:solidFill>
                <a:sysClr val="windowText" lastClr="000000"/>
              </a:solidFill>
            </a:endParaRPr>
          </a:p>
          <a:p>
            <a:pPr>
              <a:defRPr/>
            </a:pPr>
            <a:r>
              <a:rPr lang="es-PE" dirty="0" err="1">
                <a:solidFill>
                  <a:sysClr val="windowText" lastClr="000000"/>
                </a:solidFill>
              </a:rPr>
              <a:t>Ana,Sanchez,CS</a:t>
            </a:r>
            <a:endParaRPr lang="es-PE" dirty="0">
              <a:solidFill>
                <a:sysClr val="windowText" lastClr="000000"/>
              </a:solidFill>
            </a:endParaRPr>
          </a:p>
          <a:p>
            <a:pPr>
              <a:defRPr/>
            </a:pPr>
            <a:r>
              <a:rPr lang="es-PE" dirty="0" err="1">
                <a:solidFill>
                  <a:sysClr val="windowText" lastClr="000000"/>
                </a:solidFill>
              </a:rPr>
              <a:t>Karla,Sanchez,CS</a:t>
            </a:r>
            <a:endParaRPr lang="es-PE" dirty="0">
              <a:solidFill>
                <a:sysClr val="windowText" lastClr="000000"/>
              </a:solidFill>
            </a:endParaRPr>
          </a:p>
          <a:p>
            <a:pPr>
              <a:defRPr/>
            </a:pPr>
            <a:endParaRPr lang="es-PE" dirty="0">
              <a:solidFill>
                <a:sysClr val="windowText" lastClr="000000"/>
              </a:solidFill>
            </a:endParaRPr>
          </a:p>
          <a:p>
            <a:pPr>
              <a:defRPr/>
            </a:pPr>
            <a:endParaRPr lang="es-PE" dirty="0">
              <a:solidFill>
                <a:sysClr val="windowText" lastClr="000000"/>
              </a:solidFill>
            </a:endParaRPr>
          </a:p>
          <a:p>
            <a:pPr>
              <a:defRPr/>
            </a:pPr>
            <a:endParaRPr lang="es-PE" dirty="0">
              <a:solidFill>
                <a:sysClr val="windowText" lastClr="000000"/>
              </a:solidFill>
            </a:endParaRPr>
          </a:p>
          <a:p>
            <a:pPr>
              <a:defRPr/>
            </a:pPr>
            <a:endParaRPr lang="es-PE" dirty="0">
              <a:solidFill>
                <a:sysClr val="windowText" lastClr="000000"/>
              </a:solidFill>
            </a:endParaRPr>
          </a:p>
        </p:txBody>
      </p:sp>
      <p:sp>
        <p:nvSpPr>
          <p:cNvPr id="7" name="CuadroTexto 6"/>
          <p:cNvSpPr/>
          <p:nvPr/>
        </p:nvSpPr>
        <p:spPr bwMode="auto">
          <a:xfrm flipH="1">
            <a:off x="4328361" y="1204288"/>
            <a:ext cx="2979942" cy="1754326"/>
          </a:xfrm>
          <a:prstGeom prst="rect">
            <a:avLst/>
          </a:prstGeom>
          <a:noFill/>
        </p:spPr>
        <p:txBody>
          <a:bodyPr wrap="square" rtlCol="0">
            <a:spAutoFit/>
          </a:bodyPr>
          <a:lstStyle/>
          <a:p>
            <a:pPr>
              <a:defRPr/>
            </a:pPr>
            <a:r>
              <a:rPr lang="es-PE" dirty="0"/>
              <a:t>Se necesita también guardar:</a:t>
            </a:r>
          </a:p>
          <a:p>
            <a:pPr>
              <a:defRPr/>
            </a:pPr>
            <a:endParaRPr lang="es-PE" dirty="0"/>
          </a:p>
          <a:p>
            <a:pPr>
              <a:defRPr/>
            </a:pPr>
            <a:r>
              <a:rPr lang="es-PE" dirty="0"/>
              <a:t>1- separador de campo</a:t>
            </a:r>
          </a:p>
          <a:p>
            <a:pPr>
              <a:defRPr/>
            </a:pPr>
            <a:endParaRPr lang="es-PE" dirty="0"/>
          </a:p>
          <a:p>
            <a:pPr>
              <a:defRPr/>
            </a:pPr>
            <a:r>
              <a:rPr lang="es-PE" dirty="0"/>
              <a:t>2- separador de registro</a:t>
            </a:r>
          </a:p>
          <a:p>
            <a:pPr>
              <a:defRPr/>
            </a:pPr>
            <a:endParaRPr lang="es-PE"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64;p26"/>
          <p:cNvSpPr>
            <a:spLocks noGrp="1"/>
          </p:cNvSpPr>
          <p:nvPr>
            <p:ph type="title"/>
          </p:nvPr>
        </p:nvSpPr>
        <p:spPr bwMode="auto">
          <a:xfrm>
            <a:off x="311700" y="140225"/>
            <a:ext cx="8520600" cy="707400"/>
          </a:xfrm>
          <a:prstGeom prst="rect">
            <a:avLst/>
          </a:prstGeom>
        </p:spPr>
        <p:txBody>
          <a:bodyPr spcFirstLastPara="1" wrap="square" lIns="91425" tIns="91425" rIns="91425" bIns="91425" anchor="t" anchorCtr="0">
            <a:noAutofit/>
          </a:bodyPr>
          <a:lstStyle/>
          <a:p>
            <a:pPr marL="0" marR="0" lvl="0" indent="0" algn="l">
              <a:lnSpc>
                <a:spcPct val="114999"/>
              </a:lnSpc>
              <a:spcBef>
                <a:spcPts val="600"/>
              </a:spcBef>
              <a:spcAft>
                <a:spcPts val="0"/>
              </a:spcAft>
              <a:buNone/>
              <a:defRPr/>
            </a:pPr>
            <a:r>
              <a:rPr lang="en-US"/>
              <a:t>Variable-Length</a:t>
            </a:r>
            <a:r>
              <a:rPr lang="en-US" sz="4000">
                <a:solidFill>
                  <a:srgbClr val="9B2D1F"/>
                </a:solidFill>
                <a:latin typeface="Arial"/>
                <a:ea typeface="Arial"/>
                <a:cs typeface="Arial"/>
              </a:rPr>
              <a:t> </a:t>
            </a:r>
            <a:r>
              <a:rPr lang="en-US"/>
              <a:t>Records</a:t>
            </a:r>
            <a:endParaRPr sz="2600" i="1" u="sng">
              <a:solidFill>
                <a:srgbClr val="000000"/>
              </a:solidFill>
              <a:latin typeface="Arial"/>
              <a:ea typeface="Arial"/>
              <a:cs typeface="Arial"/>
            </a:endParaRPr>
          </a:p>
          <a:p>
            <a:pPr marL="0" lvl="0" indent="0" algn="l">
              <a:spcBef>
                <a:spcPts val="0"/>
              </a:spcBef>
              <a:spcAft>
                <a:spcPts val="0"/>
              </a:spcAft>
              <a:buNone/>
              <a:defRPr/>
            </a:pPr>
            <a:endParaRPr/>
          </a:p>
        </p:txBody>
      </p:sp>
      <p:sp>
        <p:nvSpPr>
          <p:cNvPr id="5" name="Google Shape;165;p26"/>
          <p:cNvSpPr>
            <a:spLocks noGrp="1"/>
          </p:cNvSpPr>
          <p:nvPr>
            <p:ph type="body" idx="1"/>
          </p:nvPr>
        </p:nvSpPr>
        <p:spPr bwMode="auto">
          <a:xfrm>
            <a:off x="311699" y="996724"/>
            <a:ext cx="7716685" cy="3839043"/>
          </a:xfrm>
          <a:prstGeom prst="rect">
            <a:avLst/>
          </a:prstGeom>
        </p:spPr>
        <p:txBody>
          <a:bodyPr spcFirstLastPara="1" wrap="square" lIns="91424" tIns="91424" rIns="91424" bIns="91424" anchor="t" anchorCtr="0">
            <a:noAutofit/>
          </a:bodyPr>
          <a:lstStyle/>
          <a:p>
            <a:pPr marL="457200" marR="0" lvl="0" indent="-368300" algn="just">
              <a:lnSpc>
                <a:spcPct val="114999"/>
              </a:lnSpc>
              <a:spcBef>
                <a:spcPts val="600"/>
              </a:spcBef>
              <a:spcAft>
                <a:spcPts val="0"/>
              </a:spcAft>
              <a:buClr>
                <a:srgbClr val="434343"/>
              </a:buClr>
              <a:buSzPts val="2200"/>
              <a:buFont typeface="Arial"/>
              <a:buChar char="●"/>
              <a:defRPr/>
            </a:pPr>
            <a:r>
              <a:rPr lang="es-PE" sz="2000" dirty="0">
                <a:solidFill>
                  <a:srgbClr val="434343"/>
                </a:solidFill>
                <a:latin typeface="Arial"/>
                <a:ea typeface="Arial"/>
                <a:cs typeface="Arial"/>
              </a:rPr>
              <a:t>El manejo de archivos con </a:t>
            </a:r>
            <a:r>
              <a:rPr lang="en-US" sz="2000" dirty="0" err="1">
                <a:solidFill>
                  <a:srgbClr val="434343"/>
                </a:solidFill>
                <a:latin typeface="Arial"/>
                <a:ea typeface="Arial"/>
                <a:cs typeface="Arial"/>
              </a:rPr>
              <a:t>registros</a:t>
            </a:r>
            <a:r>
              <a:rPr lang="en-US" sz="2000" dirty="0">
                <a:solidFill>
                  <a:srgbClr val="434343"/>
                </a:solidFill>
                <a:latin typeface="Arial"/>
                <a:ea typeface="Arial"/>
                <a:cs typeface="Arial"/>
              </a:rPr>
              <a:t> de </a:t>
            </a:r>
            <a:r>
              <a:rPr lang="en-US" sz="2000" dirty="0" err="1">
                <a:solidFill>
                  <a:srgbClr val="434343"/>
                </a:solidFill>
                <a:latin typeface="Arial"/>
                <a:ea typeface="Arial"/>
                <a:cs typeface="Arial"/>
              </a:rPr>
              <a:t>longitud</a:t>
            </a:r>
            <a:r>
              <a:rPr lang="en-US" sz="2000" dirty="0">
                <a:solidFill>
                  <a:srgbClr val="434343"/>
                </a:solidFill>
                <a:latin typeface="Arial"/>
                <a:ea typeface="Arial"/>
                <a:cs typeface="Arial"/>
              </a:rPr>
              <a:t> variable </a:t>
            </a:r>
            <a:r>
              <a:rPr lang="en-US" sz="2000" dirty="0" err="1">
                <a:solidFill>
                  <a:srgbClr val="434343"/>
                </a:solidFill>
                <a:latin typeface="Arial"/>
                <a:ea typeface="Arial"/>
                <a:cs typeface="Arial"/>
              </a:rPr>
              <a:t>surgen</a:t>
            </a:r>
            <a:r>
              <a:rPr lang="en-US" sz="2000" dirty="0">
                <a:solidFill>
                  <a:srgbClr val="434343"/>
                </a:solidFill>
                <a:latin typeface="Arial"/>
                <a:ea typeface="Arial"/>
                <a:cs typeface="Arial"/>
              </a:rPr>
              <a:t> </a:t>
            </a:r>
            <a:r>
              <a:rPr lang="en-US" sz="2000" dirty="0" err="1">
                <a:solidFill>
                  <a:srgbClr val="434343"/>
                </a:solidFill>
                <a:latin typeface="Arial"/>
                <a:ea typeface="Arial"/>
                <a:cs typeface="Arial"/>
              </a:rPr>
              <a:t>en</a:t>
            </a:r>
            <a:r>
              <a:rPr lang="en-US" sz="2000" dirty="0">
                <a:solidFill>
                  <a:srgbClr val="434343"/>
                </a:solidFill>
                <a:latin typeface="Arial"/>
                <a:ea typeface="Arial"/>
                <a:cs typeface="Arial"/>
              </a:rPr>
              <a:t> los </a:t>
            </a:r>
            <a:r>
              <a:rPr lang="en-US" sz="2000" dirty="0" err="1">
                <a:solidFill>
                  <a:srgbClr val="434343"/>
                </a:solidFill>
                <a:latin typeface="Arial"/>
                <a:ea typeface="Arial"/>
                <a:cs typeface="Arial"/>
              </a:rPr>
              <a:t>sistemas</a:t>
            </a:r>
            <a:r>
              <a:rPr lang="en-US" sz="2000" dirty="0">
                <a:solidFill>
                  <a:srgbClr val="434343"/>
                </a:solidFill>
                <a:latin typeface="Arial"/>
                <a:ea typeface="Arial"/>
                <a:cs typeface="Arial"/>
              </a:rPr>
              <a:t> de bases de </a:t>
            </a:r>
            <a:r>
              <a:rPr lang="en-US" sz="2000" dirty="0" err="1">
                <a:solidFill>
                  <a:srgbClr val="434343"/>
                </a:solidFill>
                <a:latin typeface="Arial"/>
                <a:ea typeface="Arial"/>
                <a:cs typeface="Arial"/>
              </a:rPr>
              <a:t>datos</a:t>
            </a:r>
            <a:r>
              <a:rPr lang="en-US" sz="2000" dirty="0">
                <a:solidFill>
                  <a:srgbClr val="434343"/>
                </a:solidFill>
                <a:latin typeface="Arial"/>
                <a:ea typeface="Arial"/>
                <a:cs typeface="Arial"/>
              </a:rPr>
              <a:t> </a:t>
            </a:r>
            <a:r>
              <a:rPr lang="es-PE" sz="2000" dirty="0">
                <a:solidFill>
                  <a:srgbClr val="434343"/>
                </a:solidFill>
                <a:latin typeface="Arial"/>
                <a:ea typeface="Arial"/>
                <a:cs typeface="Arial"/>
              </a:rPr>
              <a:t>para dar soporte a los campos </a:t>
            </a:r>
            <a:r>
              <a:rPr lang="en-US" sz="2000" dirty="0">
                <a:solidFill>
                  <a:srgbClr val="434343"/>
                </a:solidFill>
                <a:latin typeface="Arial"/>
                <a:ea typeface="Arial"/>
                <a:cs typeface="Arial"/>
              </a:rPr>
              <a:t>con </a:t>
            </a:r>
            <a:r>
              <a:rPr lang="en-US" sz="2000" dirty="0" err="1">
                <a:solidFill>
                  <a:srgbClr val="434343"/>
                </a:solidFill>
                <a:latin typeface="Arial"/>
                <a:ea typeface="Arial"/>
                <a:cs typeface="Arial"/>
              </a:rPr>
              <a:t>longitud</a:t>
            </a:r>
            <a:r>
              <a:rPr lang="en-US" sz="2000" dirty="0">
                <a:solidFill>
                  <a:srgbClr val="434343"/>
                </a:solidFill>
                <a:latin typeface="Arial"/>
                <a:ea typeface="Arial"/>
                <a:cs typeface="Arial"/>
              </a:rPr>
              <a:t> variable (</a:t>
            </a:r>
            <a:r>
              <a:rPr lang="es-PE" sz="2000" dirty="0">
                <a:solidFill>
                  <a:srgbClr val="434343"/>
                </a:solidFill>
                <a:latin typeface="Arial"/>
                <a:ea typeface="Arial"/>
                <a:cs typeface="Arial"/>
              </a:rPr>
              <a:t>VARCHAR, TEXT, </a:t>
            </a:r>
            <a:r>
              <a:rPr lang="es-PE" sz="2000" dirty="0" err="1">
                <a:solidFill>
                  <a:srgbClr val="434343"/>
                </a:solidFill>
                <a:latin typeface="Arial"/>
                <a:ea typeface="Arial"/>
                <a:cs typeface="Arial"/>
              </a:rPr>
              <a:t>etc</a:t>
            </a:r>
            <a:r>
              <a:rPr lang="es-PE" sz="2000" dirty="0">
                <a:solidFill>
                  <a:srgbClr val="434343"/>
                </a:solidFill>
                <a:latin typeface="Arial"/>
                <a:ea typeface="Arial"/>
                <a:cs typeface="Arial"/>
              </a:rPr>
              <a:t>)</a:t>
            </a:r>
            <a:r>
              <a:rPr lang="en-US" sz="2000" dirty="0">
                <a:solidFill>
                  <a:srgbClr val="434343"/>
                </a:solidFill>
                <a:latin typeface="Arial"/>
                <a:ea typeface="Arial"/>
                <a:cs typeface="Arial"/>
              </a:rPr>
              <a:t>.</a:t>
            </a:r>
            <a:endParaRPr sz="2000" dirty="0">
              <a:solidFill>
                <a:srgbClr val="434343"/>
              </a:solidFill>
              <a:latin typeface="Arial"/>
              <a:ea typeface="Arial"/>
              <a:cs typeface="Arial"/>
            </a:endParaRPr>
          </a:p>
          <a:p>
            <a:pPr marL="457200" marR="0" lvl="0" indent="-368300" algn="just">
              <a:lnSpc>
                <a:spcPct val="114999"/>
              </a:lnSpc>
              <a:spcBef>
                <a:spcPts val="0"/>
              </a:spcBef>
              <a:spcAft>
                <a:spcPts val="0"/>
              </a:spcAft>
              <a:buClr>
                <a:srgbClr val="434343"/>
              </a:buClr>
              <a:buSzPts val="2200"/>
              <a:buFont typeface="Arial"/>
              <a:buChar char="●"/>
              <a:defRPr/>
            </a:pPr>
            <a:r>
              <a:rPr lang="es-PE" sz="2000" dirty="0">
                <a:solidFill>
                  <a:srgbClr val="434343"/>
                </a:solidFill>
                <a:latin typeface="Arial"/>
                <a:ea typeface="Arial"/>
                <a:cs typeface="Arial"/>
              </a:rPr>
              <a:t>Ventaja: s</a:t>
            </a:r>
            <a:r>
              <a:rPr lang="en-US" sz="2000" dirty="0">
                <a:solidFill>
                  <a:srgbClr val="434343"/>
                </a:solidFill>
                <a:latin typeface="Arial"/>
                <a:ea typeface="Arial"/>
                <a:cs typeface="Arial"/>
              </a:rPr>
              <a:t>e </a:t>
            </a:r>
            <a:r>
              <a:rPr lang="en-US" sz="2000" dirty="0" err="1">
                <a:solidFill>
                  <a:srgbClr val="434343"/>
                </a:solidFill>
                <a:latin typeface="Arial"/>
                <a:ea typeface="Arial"/>
                <a:cs typeface="Arial"/>
              </a:rPr>
              <a:t>hace</a:t>
            </a:r>
            <a:r>
              <a:rPr lang="en-US" sz="2000" dirty="0">
                <a:solidFill>
                  <a:srgbClr val="434343"/>
                </a:solidFill>
                <a:latin typeface="Arial"/>
                <a:ea typeface="Arial"/>
                <a:cs typeface="Arial"/>
              </a:rPr>
              <a:t> </a:t>
            </a:r>
            <a:r>
              <a:rPr lang="en-US" sz="2000" dirty="0" err="1">
                <a:solidFill>
                  <a:srgbClr val="434343"/>
                </a:solidFill>
                <a:latin typeface="Arial"/>
                <a:ea typeface="Arial"/>
                <a:cs typeface="Arial"/>
              </a:rPr>
              <a:t>uso</a:t>
            </a:r>
            <a:r>
              <a:rPr lang="en-US" sz="2000" dirty="0">
                <a:solidFill>
                  <a:srgbClr val="434343"/>
                </a:solidFill>
                <a:latin typeface="Arial"/>
                <a:ea typeface="Arial"/>
                <a:cs typeface="Arial"/>
              </a:rPr>
              <a:t> de la </a:t>
            </a:r>
            <a:r>
              <a:rPr lang="en-US" sz="2000" dirty="0" err="1">
                <a:solidFill>
                  <a:srgbClr val="434343"/>
                </a:solidFill>
                <a:latin typeface="Arial"/>
                <a:ea typeface="Arial"/>
                <a:cs typeface="Arial"/>
              </a:rPr>
              <a:t>memoria</a:t>
            </a:r>
            <a:r>
              <a:rPr lang="en-US" sz="2000" dirty="0">
                <a:solidFill>
                  <a:srgbClr val="434343"/>
                </a:solidFill>
                <a:latin typeface="Arial"/>
                <a:ea typeface="Arial"/>
                <a:cs typeface="Arial"/>
              </a:rPr>
              <a:t> (RAM y </a:t>
            </a:r>
            <a:r>
              <a:rPr lang="en-US" sz="2000" dirty="0" err="1">
                <a:solidFill>
                  <a:srgbClr val="434343"/>
                </a:solidFill>
                <a:latin typeface="Arial"/>
                <a:ea typeface="Arial"/>
                <a:cs typeface="Arial"/>
              </a:rPr>
              <a:t>Secundaria</a:t>
            </a:r>
            <a:r>
              <a:rPr lang="en-US" sz="2000" dirty="0">
                <a:solidFill>
                  <a:srgbClr val="434343"/>
                </a:solidFill>
                <a:latin typeface="Arial"/>
                <a:ea typeface="Arial"/>
                <a:cs typeface="Arial"/>
              </a:rPr>
              <a:t>) de </a:t>
            </a:r>
            <a:r>
              <a:rPr lang="en-US" sz="2000" dirty="0" err="1">
                <a:solidFill>
                  <a:srgbClr val="434343"/>
                </a:solidFill>
                <a:latin typeface="Arial"/>
                <a:ea typeface="Arial"/>
                <a:cs typeface="Arial"/>
              </a:rPr>
              <a:t>manera</a:t>
            </a:r>
            <a:r>
              <a:rPr lang="en-US" sz="2000" dirty="0">
                <a:solidFill>
                  <a:srgbClr val="434343"/>
                </a:solidFill>
                <a:latin typeface="Arial"/>
                <a:ea typeface="Arial"/>
                <a:cs typeface="Arial"/>
              </a:rPr>
              <a:t> </a:t>
            </a:r>
            <a:r>
              <a:rPr lang="en-US" sz="2000" dirty="0" err="1">
                <a:solidFill>
                  <a:srgbClr val="434343"/>
                </a:solidFill>
                <a:latin typeface="Arial"/>
                <a:ea typeface="Arial"/>
                <a:cs typeface="Arial"/>
              </a:rPr>
              <a:t>más</a:t>
            </a:r>
            <a:r>
              <a:rPr lang="en-US" sz="2000" dirty="0">
                <a:solidFill>
                  <a:srgbClr val="434343"/>
                </a:solidFill>
                <a:latin typeface="Arial"/>
                <a:ea typeface="Arial"/>
                <a:cs typeface="Arial"/>
              </a:rPr>
              <a:t> </a:t>
            </a:r>
            <a:r>
              <a:rPr lang="en-US" sz="2000" dirty="0" err="1">
                <a:solidFill>
                  <a:srgbClr val="434343"/>
                </a:solidFill>
                <a:latin typeface="Arial"/>
                <a:ea typeface="Arial"/>
                <a:cs typeface="Arial"/>
              </a:rPr>
              <a:t>eficiente</a:t>
            </a:r>
            <a:r>
              <a:rPr lang="en-US" sz="2000" dirty="0">
                <a:solidFill>
                  <a:srgbClr val="434343"/>
                </a:solidFill>
                <a:latin typeface="Arial"/>
                <a:ea typeface="Arial"/>
                <a:cs typeface="Arial"/>
              </a:rPr>
              <a:t>. </a:t>
            </a:r>
            <a:endParaRPr sz="2000" dirty="0">
              <a:solidFill>
                <a:srgbClr val="434343"/>
              </a:solidFill>
              <a:latin typeface="Arial"/>
              <a:ea typeface="Arial"/>
              <a:cs typeface="Arial"/>
            </a:endParaRPr>
          </a:p>
          <a:p>
            <a:pPr marL="457200" marR="0" lvl="0" indent="-368300" algn="just">
              <a:lnSpc>
                <a:spcPct val="114999"/>
              </a:lnSpc>
              <a:spcBef>
                <a:spcPts val="0"/>
              </a:spcBef>
              <a:spcAft>
                <a:spcPts val="0"/>
              </a:spcAft>
              <a:buClr>
                <a:srgbClr val="434343"/>
              </a:buClr>
              <a:buSzPts val="2200"/>
              <a:buFont typeface="Arial"/>
              <a:buChar char="●"/>
              <a:defRPr/>
            </a:pPr>
            <a:r>
              <a:rPr lang="es-PE" sz="2000" dirty="0">
                <a:solidFill>
                  <a:srgbClr val="434343"/>
                </a:solidFill>
                <a:latin typeface="Arial"/>
                <a:ea typeface="Arial"/>
                <a:cs typeface="Arial"/>
              </a:rPr>
              <a:t>Para </a:t>
            </a:r>
            <a:r>
              <a:rPr lang="en-US" sz="2000" dirty="0" err="1">
                <a:solidFill>
                  <a:srgbClr val="434343"/>
                </a:solidFill>
                <a:latin typeface="Arial"/>
                <a:ea typeface="Arial"/>
                <a:cs typeface="Arial"/>
              </a:rPr>
              <a:t>determinar</a:t>
            </a:r>
            <a:r>
              <a:rPr lang="en-US" sz="2000" dirty="0">
                <a:solidFill>
                  <a:srgbClr val="434343"/>
                </a:solidFill>
                <a:latin typeface="Arial"/>
                <a:ea typeface="Arial"/>
                <a:cs typeface="Arial"/>
              </a:rPr>
              <a:t> </a:t>
            </a:r>
            <a:r>
              <a:rPr lang="en-US" sz="2000" dirty="0" err="1">
                <a:solidFill>
                  <a:srgbClr val="434343"/>
                </a:solidFill>
                <a:latin typeface="Arial"/>
                <a:ea typeface="Arial"/>
                <a:cs typeface="Arial"/>
              </a:rPr>
              <a:t>el</a:t>
            </a:r>
            <a:r>
              <a:rPr lang="en-US" sz="2000" dirty="0">
                <a:solidFill>
                  <a:srgbClr val="434343"/>
                </a:solidFill>
                <a:latin typeface="Arial"/>
                <a:ea typeface="Arial"/>
                <a:cs typeface="Arial"/>
              </a:rPr>
              <a:t> </a:t>
            </a:r>
            <a:r>
              <a:rPr lang="en-US" sz="2000" dirty="0" err="1">
                <a:solidFill>
                  <a:srgbClr val="434343"/>
                </a:solidFill>
                <a:latin typeface="Arial"/>
                <a:ea typeface="Arial"/>
                <a:cs typeface="Arial"/>
              </a:rPr>
              <a:t>inicio</a:t>
            </a:r>
            <a:r>
              <a:rPr lang="en-US" sz="2000" dirty="0">
                <a:solidFill>
                  <a:srgbClr val="434343"/>
                </a:solidFill>
                <a:latin typeface="Arial"/>
                <a:ea typeface="Arial"/>
                <a:cs typeface="Arial"/>
              </a:rPr>
              <a:t> y </a:t>
            </a:r>
            <a:r>
              <a:rPr lang="en-US" sz="2000" dirty="0" err="1">
                <a:solidFill>
                  <a:srgbClr val="434343"/>
                </a:solidFill>
                <a:latin typeface="Arial"/>
                <a:ea typeface="Arial"/>
                <a:cs typeface="Arial"/>
              </a:rPr>
              <a:t>el</a:t>
            </a:r>
            <a:r>
              <a:rPr lang="en-US" sz="2000" dirty="0">
                <a:solidFill>
                  <a:srgbClr val="434343"/>
                </a:solidFill>
                <a:latin typeface="Arial"/>
                <a:ea typeface="Arial"/>
                <a:cs typeface="Arial"/>
              </a:rPr>
              <a:t> final de </a:t>
            </a:r>
            <a:r>
              <a:rPr lang="en-US" sz="2000" dirty="0" err="1">
                <a:solidFill>
                  <a:srgbClr val="434343"/>
                </a:solidFill>
                <a:latin typeface="Arial"/>
                <a:ea typeface="Arial"/>
                <a:cs typeface="Arial"/>
              </a:rPr>
              <a:t>cada</a:t>
            </a:r>
            <a:r>
              <a:rPr lang="en-US" sz="2000" dirty="0">
                <a:solidFill>
                  <a:srgbClr val="434343"/>
                </a:solidFill>
                <a:latin typeface="Arial"/>
                <a:ea typeface="Arial"/>
                <a:cs typeface="Arial"/>
              </a:rPr>
              <a:t> campo o </a:t>
            </a:r>
            <a:r>
              <a:rPr lang="en-US" sz="2000" dirty="0" err="1">
                <a:solidFill>
                  <a:srgbClr val="434343"/>
                </a:solidFill>
                <a:latin typeface="Arial"/>
                <a:ea typeface="Arial"/>
                <a:cs typeface="Arial"/>
              </a:rPr>
              <a:t>registro</a:t>
            </a:r>
            <a:r>
              <a:rPr lang="en-US" sz="2000" dirty="0">
                <a:solidFill>
                  <a:srgbClr val="434343"/>
                </a:solidFill>
                <a:latin typeface="Arial"/>
                <a:ea typeface="Arial"/>
                <a:cs typeface="Arial"/>
              </a:rPr>
              <a:t>, se </a:t>
            </a:r>
            <a:r>
              <a:rPr lang="en-US" sz="2000" dirty="0" err="1">
                <a:solidFill>
                  <a:srgbClr val="434343"/>
                </a:solidFill>
                <a:latin typeface="Arial"/>
                <a:ea typeface="Arial"/>
                <a:cs typeface="Arial"/>
              </a:rPr>
              <a:t>requiere</a:t>
            </a:r>
            <a:r>
              <a:rPr lang="en-US" sz="2000" dirty="0">
                <a:solidFill>
                  <a:srgbClr val="434343"/>
                </a:solidFill>
                <a:latin typeface="Arial"/>
                <a:ea typeface="Arial"/>
                <a:cs typeface="Arial"/>
              </a:rPr>
              <a:t> de </a:t>
            </a:r>
            <a:r>
              <a:rPr lang="en-US" sz="2000" dirty="0" err="1">
                <a:solidFill>
                  <a:srgbClr val="434343"/>
                </a:solidFill>
                <a:latin typeface="Arial"/>
                <a:ea typeface="Arial"/>
                <a:cs typeface="Arial"/>
              </a:rPr>
              <a:t>separadores</a:t>
            </a:r>
            <a:r>
              <a:rPr lang="en-US" sz="2000" dirty="0">
                <a:solidFill>
                  <a:srgbClr val="434343"/>
                </a:solidFill>
                <a:latin typeface="Arial"/>
                <a:ea typeface="Arial"/>
                <a:cs typeface="Arial"/>
              </a:rPr>
              <a:t> </a:t>
            </a:r>
            <a:r>
              <a:rPr lang="en-US" sz="2000" dirty="0" err="1">
                <a:solidFill>
                  <a:srgbClr val="434343"/>
                </a:solidFill>
                <a:latin typeface="Arial"/>
                <a:ea typeface="Arial"/>
                <a:cs typeface="Arial"/>
              </a:rPr>
              <a:t>especiales</a:t>
            </a:r>
            <a:r>
              <a:rPr lang="en-US" sz="2000" dirty="0">
                <a:solidFill>
                  <a:srgbClr val="434343"/>
                </a:solidFill>
                <a:latin typeface="Arial"/>
                <a:ea typeface="Arial"/>
                <a:cs typeface="Arial"/>
              </a:rPr>
              <a:t>:</a:t>
            </a:r>
            <a:endParaRPr sz="2000" dirty="0">
              <a:solidFill>
                <a:srgbClr val="434343"/>
              </a:solidFill>
              <a:latin typeface="Arial"/>
              <a:ea typeface="Arial"/>
              <a:cs typeface="Arial"/>
            </a:endParaRPr>
          </a:p>
          <a:p>
            <a:pPr marL="914400" marR="0" lvl="1" indent="-368300" algn="just">
              <a:lnSpc>
                <a:spcPct val="114999"/>
              </a:lnSpc>
              <a:spcBef>
                <a:spcPts val="0"/>
              </a:spcBef>
              <a:spcAft>
                <a:spcPts val="0"/>
              </a:spcAft>
              <a:buClr>
                <a:srgbClr val="434343"/>
              </a:buClr>
              <a:buSzPts val="2200"/>
              <a:buFont typeface="Arial"/>
              <a:buChar char="○"/>
              <a:defRPr/>
            </a:pPr>
            <a:r>
              <a:rPr lang="en-US" sz="2000" dirty="0" err="1">
                <a:solidFill>
                  <a:srgbClr val="434343"/>
                </a:solidFill>
                <a:latin typeface="Arial"/>
                <a:ea typeface="Arial"/>
                <a:cs typeface="Arial"/>
              </a:rPr>
              <a:t>Usando</a:t>
            </a:r>
            <a:r>
              <a:rPr lang="en-US" sz="2000" dirty="0">
                <a:solidFill>
                  <a:srgbClr val="434343"/>
                </a:solidFill>
                <a:latin typeface="Arial"/>
                <a:ea typeface="Arial"/>
                <a:cs typeface="Arial"/>
              </a:rPr>
              <a:t> </a:t>
            </a:r>
            <a:r>
              <a:rPr lang="en-US" sz="2000" dirty="0" err="1">
                <a:solidFill>
                  <a:srgbClr val="434343"/>
                </a:solidFill>
                <a:latin typeface="Arial"/>
                <a:ea typeface="Arial"/>
                <a:cs typeface="Arial"/>
              </a:rPr>
              <a:t>caracteres</a:t>
            </a:r>
            <a:r>
              <a:rPr lang="en-US" sz="2000" dirty="0">
                <a:solidFill>
                  <a:srgbClr val="434343"/>
                </a:solidFill>
                <a:latin typeface="Arial"/>
                <a:ea typeface="Arial"/>
                <a:cs typeface="Arial"/>
              </a:rPr>
              <a:t> </a:t>
            </a:r>
            <a:r>
              <a:rPr lang="en-US" sz="2000" dirty="0" err="1">
                <a:solidFill>
                  <a:srgbClr val="434343"/>
                </a:solidFill>
                <a:latin typeface="Arial"/>
                <a:ea typeface="Arial"/>
                <a:cs typeface="Arial"/>
              </a:rPr>
              <a:t>como</a:t>
            </a:r>
            <a:r>
              <a:rPr lang="en-US" sz="2000" dirty="0">
                <a:solidFill>
                  <a:srgbClr val="434343"/>
                </a:solidFill>
                <a:latin typeface="Arial"/>
                <a:ea typeface="Arial"/>
                <a:cs typeface="Arial"/>
              </a:rPr>
              <a:t> </a:t>
            </a:r>
            <a:r>
              <a:rPr lang="en-US" sz="2000" dirty="0" err="1">
                <a:solidFill>
                  <a:srgbClr val="434343"/>
                </a:solidFill>
                <a:latin typeface="Arial"/>
                <a:ea typeface="Arial"/>
                <a:cs typeface="Arial"/>
              </a:rPr>
              <a:t>delimitadores</a:t>
            </a:r>
            <a:r>
              <a:rPr lang="en-US" sz="2000" dirty="0">
                <a:solidFill>
                  <a:srgbClr val="434343"/>
                </a:solidFill>
                <a:latin typeface="Arial"/>
                <a:ea typeface="Arial"/>
                <a:cs typeface="Arial"/>
              </a:rPr>
              <a:t>.</a:t>
            </a:r>
            <a:endParaRPr sz="2000" dirty="0">
              <a:solidFill>
                <a:srgbClr val="434343"/>
              </a:solidFill>
              <a:latin typeface="Arial"/>
              <a:ea typeface="Arial"/>
              <a:cs typeface="Arial"/>
            </a:endParaRPr>
          </a:p>
          <a:p>
            <a:pPr marL="914400" marR="0" lvl="1" indent="-368300" algn="just">
              <a:lnSpc>
                <a:spcPct val="114999"/>
              </a:lnSpc>
              <a:spcBef>
                <a:spcPts val="0"/>
              </a:spcBef>
              <a:spcAft>
                <a:spcPts val="0"/>
              </a:spcAft>
              <a:buClr>
                <a:srgbClr val="434343"/>
              </a:buClr>
              <a:buSzPts val="2200"/>
              <a:buFont typeface="Arial"/>
              <a:buChar char="○"/>
              <a:defRPr/>
            </a:pPr>
            <a:r>
              <a:rPr lang="en-US" sz="2000" dirty="0" err="1">
                <a:solidFill>
                  <a:srgbClr val="434343"/>
                </a:solidFill>
                <a:latin typeface="Arial"/>
                <a:ea typeface="Arial"/>
                <a:cs typeface="Arial"/>
              </a:rPr>
              <a:t>Usando</a:t>
            </a:r>
            <a:r>
              <a:rPr lang="en-US" sz="2000" dirty="0">
                <a:solidFill>
                  <a:srgbClr val="434343"/>
                </a:solidFill>
                <a:latin typeface="Arial"/>
                <a:ea typeface="Arial"/>
                <a:cs typeface="Arial"/>
              </a:rPr>
              <a:t> </a:t>
            </a:r>
            <a:r>
              <a:rPr lang="en-US" sz="2000" dirty="0" err="1">
                <a:solidFill>
                  <a:srgbClr val="434343"/>
                </a:solidFill>
                <a:latin typeface="Arial"/>
                <a:ea typeface="Arial"/>
                <a:cs typeface="Arial"/>
              </a:rPr>
              <a:t>indicadores</a:t>
            </a:r>
            <a:r>
              <a:rPr lang="en-US" sz="2000" dirty="0">
                <a:solidFill>
                  <a:srgbClr val="434343"/>
                </a:solidFill>
                <a:latin typeface="Arial"/>
                <a:ea typeface="Arial"/>
                <a:cs typeface="Arial"/>
              </a:rPr>
              <a:t> de </a:t>
            </a:r>
            <a:r>
              <a:rPr lang="en-US" sz="2000" dirty="0" err="1">
                <a:solidFill>
                  <a:srgbClr val="434343"/>
                </a:solidFill>
                <a:latin typeface="Arial"/>
                <a:ea typeface="Arial"/>
                <a:cs typeface="Arial"/>
              </a:rPr>
              <a:t>longitud</a:t>
            </a:r>
            <a:r>
              <a:rPr lang="en-US" sz="2000" dirty="0">
                <a:solidFill>
                  <a:srgbClr val="434343"/>
                </a:solidFill>
                <a:latin typeface="Arial"/>
                <a:ea typeface="Arial"/>
                <a:cs typeface="Arial"/>
              </a:rPr>
              <a:t> de campo/</a:t>
            </a:r>
            <a:r>
              <a:rPr lang="en-US" sz="2000" dirty="0" err="1">
                <a:solidFill>
                  <a:srgbClr val="434343"/>
                </a:solidFill>
                <a:latin typeface="Arial"/>
                <a:ea typeface="Arial"/>
                <a:cs typeface="Arial"/>
              </a:rPr>
              <a:t>registro</a:t>
            </a:r>
            <a:r>
              <a:rPr lang="en-US" sz="2000" dirty="0">
                <a:solidFill>
                  <a:srgbClr val="434343"/>
                </a:solidFill>
                <a:latin typeface="Arial"/>
                <a:ea typeface="Arial"/>
                <a:cs typeface="Arial"/>
              </a:rPr>
              <a:t>.</a:t>
            </a:r>
            <a:endParaRPr sz="2000" dirty="0">
              <a:solidFill>
                <a:srgbClr val="212121"/>
              </a:solidFill>
              <a:latin typeface="Arial"/>
              <a:ea typeface="Arial"/>
              <a:cs typeface="Arial"/>
            </a:endParaRPr>
          </a:p>
          <a:p>
            <a:pPr marL="0" marR="0" lvl="0" indent="0" algn="just">
              <a:lnSpc>
                <a:spcPct val="114999"/>
              </a:lnSpc>
              <a:spcBef>
                <a:spcPts val="600"/>
              </a:spcBef>
              <a:spcAft>
                <a:spcPts val="0"/>
              </a:spcAft>
              <a:buNone/>
              <a:defRPr/>
            </a:pPr>
            <a:endParaRPr sz="2000" dirty="0">
              <a:solidFill>
                <a:srgbClr val="434343"/>
              </a:solidFill>
              <a:latin typeface="Arial"/>
              <a:ea typeface="Arial"/>
              <a:cs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70;p27"/>
          <p:cNvSpPr>
            <a:spLocks noGrp="1"/>
          </p:cNvSpPr>
          <p:nvPr>
            <p:ph type="title"/>
          </p:nvPr>
        </p:nvSpPr>
        <p:spPr bwMode="auto">
          <a:xfrm>
            <a:off x="311700" y="140225"/>
            <a:ext cx="8520600" cy="707400"/>
          </a:xfrm>
          <a:prstGeom prst="rect">
            <a:avLst/>
          </a:prstGeom>
        </p:spPr>
        <p:txBody>
          <a:bodyPr spcFirstLastPara="1" wrap="square" lIns="91425" tIns="91425" rIns="91425" bIns="91425" anchor="t" anchorCtr="0">
            <a:noAutofit/>
          </a:bodyPr>
          <a:lstStyle/>
          <a:p>
            <a:pPr marL="0" lvl="0" indent="0" algn="l">
              <a:lnSpc>
                <a:spcPct val="114999"/>
              </a:lnSpc>
              <a:spcBef>
                <a:spcPts val="600"/>
              </a:spcBef>
              <a:spcAft>
                <a:spcPts val="0"/>
              </a:spcAft>
              <a:buNone/>
              <a:defRPr/>
            </a:pPr>
            <a:r>
              <a:rPr lang="en-US"/>
              <a:t>Variable-Length</a:t>
            </a:r>
            <a:r>
              <a:rPr lang="en-US" sz="4000">
                <a:solidFill>
                  <a:srgbClr val="9B2D1F"/>
                </a:solidFill>
                <a:latin typeface="Arial"/>
                <a:ea typeface="Arial"/>
                <a:cs typeface="Arial"/>
              </a:rPr>
              <a:t> </a:t>
            </a:r>
            <a:r>
              <a:rPr lang="en-US"/>
              <a:t>Records</a:t>
            </a:r>
            <a:endParaRPr sz="2600" i="1" u="sng">
              <a:solidFill>
                <a:srgbClr val="000000"/>
              </a:solidFill>
              <a:latin typeface="Arial"/>
              <a:ea typeface="Arial"/>
              <a:cs typeface="Arial"/>
            </a:endParaRPr>
          </a:p>
          <a:p>
            <a:pPr marL="0" lvl="0" indent="0" algn="l">
              <a:spcBef>
                <a:spcPts val="0"/>
              </a:spcBef>
              <a:spcAft>
                <a:spcPts val="0"/>
              </a:spcAft>
              <a:buNone/>
              <a:defRPr/>
            </a:pPr>
            <a:endParaRPr/>
          </a:p>
        </p:txBody>
      </p:sp>
      <p:sp>
        <p:nvSpPr>
          <p:cNvPr id="5" name="Google Shape;171;p27"/>
          <p:cNvSpPr>
            <a:spLocks noGrp="1"/>
          </p:cNvSpPr>
          <p:nvPr>
            <p:ph type="body" idx="1"/>
          </p:nvPr>
        </p:nvSpPr>
        <p:spPr bwMode="auto">
          <a:xfrm>
            <a:off x="311700" y="1037725"/>
            <a:ext cx="8520600" cy="1362300"/>
          </a:xfrm>
          <a:prstGeom prst="rect">
            <a:avLst/>
          </a:prstGeom>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en-US" b="1"/>
              <a:t>1. Usando caracteres especiales para separar los campos.</a:t>
            </a:r>
            <a:endParaRPr b="1"/>
          </a:p>
          <a:p>
            <a:pPr marL="539750" marR="0" lvl="0" indent="-323850" algn="l">
              <a:lnSpc>
                <a:spcPct val="100000"/>
              </a:lnSpc>
              <a:spcBef>
                <a:spcPts val="600"/>
              </a:spcBef>
              <a:spcAft>
                <a:spcPts val="0"/>
              </a:spcAft>
              <a:buClr>
                <a:srgbClr val="434343"/>
              </a:buClr>
              <a:buSzPts val="1500"/>
              <a:buChar char="●"/>
              <a:defRPr/>
            </a:pPr>
            <a:r>
              <a:rPr lang="en-US" sz="1700">
                <a:solidFill>
                  <a:srgbClr val="434343"/>
                </a:solidFill>
              </a:rPr>
              <a:t>Dichos caracteres no deben aparecer en ningún lugar dentro del valor del campo.</a:t>
            </a:r>
            <a:endParaRPr sz="1700">
              <a:solidFill>
                <a:srgbClr val="434343"/>
              </a:solidFill>
            </a:endParaRPr>
          </a:p>
          <a:p>
            <a:pPr marL="539750" marR="0" lvl="0" indent="-323850" algn="l">
              <a:lnSpc>
                <a:spcPct val="100000"/>
              </a:lnSpc>
              <a:spcBef>
                <a:spcPts val="600"/>
              </a:spcBef>
              <a:spcAft>
                <a:spcPts val="0"/>
              </a:spcAft>
              <a:buClr>
                <a:srgbClr val="434343"/>
              </a:buClr>
              <a:buSzPts val="1500"/>
              <a:buChar char="●"/>
              <a:defRPr/>
            </a:pPr>
            <a:r>
              <a:rPr lang="en-US" sz="1700">
                <a:solidFill>
                  <a:srgbClr val="434343"/>
                </a:solidFill>
              </a:rPr>
              <a:t>La ubicación de cualquier campo dentro del registro requiere una exploración del registro hasta que se encuentre el campo.</a:t>
            </a:r>
            <a:endParaRPr sz="1700"/>
          </a:p>
          <a:p>
            <a:pPr marL="914400" lvl="0" indent="0" algn="l">
              <a:spcBef>
                <a:spcPts val="0"/>
              </a:spcBef>
              <a:spcAft>
                <a:spcPts val="1600"/>
              </a:spcAft>
              <a:buNone/>
              <a:defRPr/>
            </a:pPr>
            <a:endParaRPr/>
          </a:p>
        </p:txBody>
      </p:sp>
      <p:sp>
        <p:nvSpPr>
          <p:cNvPr id="6" name="Google Shape;172;p27"/>
          <p:cNvSpPr/>
          <p:nvPr/>
        </p:nvSpPr>
        <p:spPr bwMode="auto">
          <a:xfrm>
            <a:off x="563948" y="2742597"/>
            <a:ext cx="5390283" cy="681300"/>
          </a:xfrm>
          <a:prstGeom prst="rect">
            <a:avLst/>
          </a:prstGeom>
          <a:noFill/>
          <a:ln w="9525" cap="flat" cmpd="sng">
            <a:solidFill>
              <a:schemeClr val="dk2"/>
            </a:solidFill>
            <a:prstDash val="solid"/>
            <a:round/>
            <a:headEnd type="none" w="sm" len="sm"/>
            <a:tailEnd type="none" w="sm" len="sm"/>
          </a:ln>
        </p:spPr>
        <p:txBody>
          <a:bodyPr spcFirstLastPara="1" wrap="square" lIns="91423" tIns="91423" rIns="91423" bIns="91423" anchor="ctr" anchorCtr="0">
            <a:noAutofit/>
          </a:bodyPr>
          <a:lstStyle/>
          <a:p>
            <a:pPr marL="0" lvl="0" indent="0" algn="l">
              <a:spcBef>
                <a:spcPts val="0"/>
              </a:spcBef>
              <a:spcAft>
                <a:spcPts val="0"/>
              </a:spcAft>
              <a:buNone/>
              <a:defRPr/>
            </a:pPr>
            <a:r>
              <a:rPr lang="en-US" sz="1500">
                <a:latin typeface="Courier New"/>
                <a:ea typeface="Courier New"/>
                <a:cs typeface="Courier New"/>
              </a:rPr>
              <a:t>Howard</a:t>
            </a:r>
            <a:r>
              <a:rPr lang="en-US" sz="1500" b="1">
                <a:latin typeface="Courier New"/>
                <a:ea typeface="Courier New"/>
                <a:cs typeface="Courier New"/>
              </a:rPr>
              <a:t>|</a:t>
            </a:r>
            <a:r>
              <a:rPr lang="en-US" sz="1500">
                <a:latin typeface="Courier New"/>
                <a:ea typeface="Courier New"/>
                <a:cs typeface="Courier New"/>
              </a:rPr>
              <a:t>Paredes</a:t>
            </a:r>
            <a:r>
              <a:rPr lang="en-US" sz="1500" b="1">
                <a:latin typeface="Courier New"/>
                <a:ea typeface="Courier New"/>
                <a:cs typeface="Courier New"/>
              </a:rPr>
              <a:t>|</a:t>
            </a:r>
            <a:r>
              <a:rPr lang="en-US" sz="1500">
                <a:latin typeface="Courier New"/>
                <a:ea typeface="Courier New"/>
                <a:cs typeface="Courier New"/>
              </a:rPr>
              <a:t>Zegarra</a:t>
            </a:r>
            <a:r>
              <a:rPr lang="en-US" sz="1500" b="1">
                <a:latin typeface="Courier New"/>
                <a:ea typeface="Courier New"/>
                <a:cs typeface="Courier New"/>
              </a:rPr>
              <a:t>|</a:t>
            </a:r>
            <a:r>
              <a:rPr lang="en-US" sz="1500">
                <a:latin typeface="Courier New"/>
                <a:ea typeface="Courier New"/>
                <a:cs typeface="Courier New"/>
              </a:rPr>
              <a:t>Computacion</a:t>
            </a:r>
            <a:r>
              <a:rPr lang="en-US" sz="1500" b="1">
                <a:latin typeface="Courier New"/>
                <a:ea typeface="Courier New"/>
                <a:cs typeface="Courier New"/>
              </a:rPr>
              <a:t>|</a:t>
            </a:r>
            <a:r>
              <a:rPr lang="en-US" sz="1500">
                <a:latin typeface="Courier New"/>
                <a:ea typeface="Courier New"/>
                <a:cs typeface="Courier New"/>
              </a:rPr>
              <a:t>5</a:t>
            </a:r>
            <a:r>
              <a:rPr lang="en-US" sz="1500" b="1">
                <a:latin typeface="Courier New"/>
                <a:ea typeface="Courier New"/>
                <a:cs typeface="Courier New"/>
              </a:rPr>
              <a:t>|</a:t>
            </a:r>
            <a:r>
              <a:rPr lang="en-US" sz="1500">
                <a:latin typeface="Courier New"/>
                <a:ea typeface="Courier New"/>
                <a:cs typeface="Courier New"/>
              </a:rPr>
              <a:t>1500.50</a:t>
            </a:r>
            <a:endParaRPr sz="1500"/>
          </a:p>
          <a:p>
            <a:pPr marL="0" lvl="0" indent="0" algn="l">
              <a:spcBef>
                <a:spcPts val="0"/>
              </a:spcBef>
              <a:spcAft>
                <a:spcPts val="0"/>
              </a:spcAft>
              <a:buNone/>
              <a:defRPr/>
            </a:pPr>
            <a:r>
              <a:rPr lang="en-US" sz="1500">
                <a:latin typeface="Courier New"/>
                <a:ea typeface="Courier New"/>
                <a:cs typeface="Courier New"/>
              </a:rPr>
              <a:t>Penny</a:t>
            </a:r>
            <a:r>
              <a:rPr lang="en-US" sz="1500" b="1">
                <a:latin typeface="Courier New"/>
                <a:ea typeface="Courier New"/>
                <a:cs typeface="Courier New"/>
              </a:rPr>
              <a:t>|</a:t>
            </a:r>
            <a:r>
              <a:rPr lang="en-US" sz="1500">
                <a:latin typeface="Courier New"/>
                <a:ea typeface="Courier New"/>
                <a:cs typeface="Courier New"/>
              </a:rPr>
              <a:t>Vargas</a:t>
            </a:r>
            <a:r>
              <a:rPr lang="en-US" sz="1500" b="1">
                <a:latin typeface="Courier New"/>
                <a:ea typeface="Courier New"/>
                <a:cs typeface="Courier New"/>
              </a:rPr>
              <a:t>|</a:t>
            </a:r>
            <a:r>
              <a:rPr lang="en-US" sz="1500">
                <a:latin typeface="Courier New"/>
                <a:ea typeface="Courier New"/>
                <a:cs typeface="Courier New"/>
              </a:rPr>
              <a:t>Cordero</a:t>
            </a:r>
            <a:r>
              <a:rPr lang="en-US" sz="1500" b="1">
                <a:latin typeface="Courier New"/>
                <a:ea typeface="Courier New"/>
                <a:cs typeface="Courier New"/>
              </a:rPr>
              <a:t>|</a:t>
            </a:r>
            <a:r>
              <a:rPr lang="en-US" sz="1500">
                <a:latin typeface="Courier New"/>
                <a:ea typeface="Courier New"/>
                <a:cs typeface="Courier New"/>
              </a:rPr>
              <a:t>Industrial</a:t>
            </a:r>
            <a:r>
              <a:rPr lang="en-US" sz="1500" b="1">
                <a:latin typeface="Courier New"/>
                <a:ea typeface="Courier New"/>
                <a:cs typeface="Courier New"/>
              </a:rPr>
              <a:t>|</a:t>
            </a:r>
            <a:r>
              <a:rPr lang="en-US" sz="1500">
                <a:latin typeface="Courier New"/>
                <a:ea typeface="Courier New"/>
                <a:cs typeface="Courier New"/>
              </a:rPr>
              <a:t>2</a:t>
            </a:r>
            <a:r>
              <a:rPr lang="en-US" sz="1500" b="1">
                <a:latin typeface="Courier New"/>
                <a:ea typeface="Courier New"/>
                <a:cs typeface="Courier New"/>
              </a:rPr>
              <a:t>|</a:t>
            </a:r>
            <a:r>
              <a:rPr lang="en-US" sz="1500">
                <a:latin typeface="Courier New"/>
                <a:ea typeface="Courier New"/>
                <a:cs typeface="Courier New"/>
              </a:rPr>
              <a:t>2850.00</a:t>
            </a:r>
            <a:endParaRPr sz="1500">
              <a:latin typeface="Courier New"/>
              <a:ea typeface="Courier New"/>
              <a:cs typeface="Courier New"/>
            </a:endParaRPr>
          </a:p>
        </p:txBody>
      </p:sp>
      <p:cxnSp>
        <p:nvCxnSpPr>
          <p:cNvPr id="7" name="Google Shape;173;p27"/>
          <p:cNvCxnSpPr>
            <a:cxnSpLocks/>
          </p:cNvCxnSpPr>
          <p:nvPr/>
        </p:nvCxnSpPr>
        <p:spPr bwMode="auto">
          <a:xfrm rot="10800000">
            <a:off x="5987163" y="2991132"/>
            <a:ext cx="203700" cy="0"/>
          </a:xfrm>
          <a:prstGeom prst="straightConnector1">
            <a:avLst/>
          </a:prstGeom>
          <a:noFill/>
          <a:ln w="9525" cap="flat" cmpd="sng">
            <a:solidFill>
              <a:srgbClr val="000000"/>
            </a:solidFill>
            <a:prstDash val="solid"/>
            <a:round/>
            <a:headEnd type="none" w="med" len="med"/>
            <a:tailEnd type="triangle" w="med" len="med"/>
          </a:ln>
        </p:spPr>
      </p:cxnSp>
      <p:cxnSp>
        <p:nvCxnSpPr>
          <p:cNvPr id="8" name="Google Shape;174;p27"/>
          <p:cNvCxnSpPr>
            <a:cxnSpLocks/>
          </p:cNvCxnSpPr>
          <p:nvPr/>
        </p:nvCxnSpPr>
        <p:spPr bwMode="auto">
          <a:xfrm rot="10800000">
            <a:off x="5987163" y="3219732"/>
            <a:ext cx="203700" cy="0"/>
          </a:xfrm>
          <a:prstGeom prst="straightConnector1">
            <a:avLst/>
          </a:prstGeom>
          <a:noFill/>
          <a:ln w="9525" cap="flat" cmpd="sng">
            <a:solidFill>
              <a:srgbClr val="000000"/>
            </a:solidFill>
            <a:prstDash val="solid"/>
            <a:round/>
            <a:headEnd type="none" w="med" len="med"/>
            <a:tailEnd type="triangle" w="med" len="med"/>
          </a:ln>
        </p:spPr>
      </p:cxnSp>
      <p:sp>
        <p:nvSpPr>
          <p:cNvPr id="9" name="Google Shape;175;p27"/>
          <p:cNvSpPr/>
          <p:nvPr/>
        </p:nvSpPr>
        <p:spPr bwMode="auto">
          <a:xfrm>
            <a:off x="6286154" y="2847748"/>
            <a:ext cx="2403000" cy="471000"/>
          </a:xfrm>
          <a:prstGeom prst="roundRect">
            <a:avLst>
              <a:gd name="adj" fmla="val 16667"/>
            </a:avLst>
          </a:prstGeom>
          <a:noFill/>
          <a:ln w="9525" cap="flat" cmpd="sng">
            <a:solidFill>
              <a:srgbClr val="434343"/>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r>
              <a:rPr lang="en-US">
                <a:latin typeface="Open Sans"/>
                <a:ea typeface="Open Sans"/>
                <a:cs typeface="Open Sans"/>
              </a:rPr>
              <a:t>\n </a:t>
            </a:r>
            <a:endParaRPr>
              <a:latin typeface="Open Sans"/>
              <a:ea typeface="Open Sans"/>
              <a:cs typeface="Open Sans"/>
            </a:endParaRPr>
          </a:p>
          <a:p>
            <a:pPr marL="0" lvl="0" indent="0" algn="l">
              <a:spcBef>
                <a:spcPts val="0"/>
              </a:spcBef>
              <a:spcAft>
                <a:spcPts val="0"/>
              </a:spcAft>
              <a:buNone/>
              <a:defRPr/>
            </a:pPr>
            <a:r>
              <a:rPr lang="en-US" sz="1300">
                <a:solidFill>
                  <a:srgbClr val="434343"/>
                </a:solidFill>
                <a:latin typeface="Open Sans"/>
                <a:ea typeface="Open Sans"/>
                <a:cs typeface="Open Sans"/>
              </a:rPr>
              <a:t>como separador de registro</a:t>
            </a:r>
            <a:endParaRPr sz="1300">
              <a:solidFill>
                <a:srgbClr val="434343"/>
              </a:solidFill>
              <a:latin typeface="Open Sans"/>
              <a:ea typeface="Open Sans"/>
              <a:cs typeface="Open Sans"/>
            </a:endParaRPr>
          </a:p>
        </p:txBody>
      </p:sp>
      <p:sp>
        <p:nvSpPr>
          <p:cNvPr id="10" name="Google Shape;176;p27"/>
          <p:cNvSpPr/>
          <p:nvPr/>
        </p:nvSpPr>
        <p:spPr bwMode="auto">
          <a:xfrm>
            <a:off x="1883885" y="3625398"/>
            <a:ext cx="4858438" cy="1362300"/>
          </a:xfrm>
          <a:prstGeom prst="rect">
            <a:avLst/>
          </a:prstGeom>
          <a:solidFill>
            <a:srgbClr val="F4CCCC"/>
          </a:solidFill>
          <a:ln w="9525" cap="flat" cmpd="sng">
            <a:solidFill>
              <a:srgbClr val="000000"/>
            </a:solidFill>
            <a:prstDash val="dash"/>
            <a:round/>
            <a:headEnd type="none" w="sm" len="sm"/>
            <a:tailEnd type="none" w="sm" len="sm"/>
          </a:ln>
        </p:spPr>
        <p:txBody>
          <a:bodyPr spcFirstLastPara="1" wrap="square" lIns="91425" tIns="91425" rIns="91425" bIns="91425" anchor="t" anchorCtr="0">
            <a:noAutofit/>
          </a:bodyPr>
          <a:lstStyle/>
          <a:p>
            <a:pPr marL="0" lvl="0" indent="0" algn="l">
              <a:lnSpc>
                <a:spcPct val="100000"/>
              </a:lnSpc>
              <a:spcBef>
                <a:spcPts val="0"/>
              </a:spcBef>
              <a:spcAft>
                <a:spcPts val="0"/>
              </a:spcAft>
              <a:buNone/>
              <a:defRPr/>
            </a:pPr>
            <a:r>
              <a:rPr lang="en-US" sz="1800" b="1">
                <a:solidFill>
                  <a:srgbClr val="434343"/>
                </a:solidFill>
                <a:latin typeface="Open Sans"/>
                <a:ea typeface="Open Sans"/>
                <a:cs typeface="Open Sans"/>
              </a:rPr>
              <a:t>Problemas</a:t>
            </a:r>
            <a:r>
              <a:rPr lang="en-US" sz="1800">
                <a:solidFill>
                  <a:srgbClr val="434343"/>
                </a:solidFill>
                <a:latin typeface="Open Sans"/>
                <a:ea typeface="Open Sans"/>
                <a:cs typeface="Open Sans"/>
              </a:rPr>
              <a:t>: </a:t>
            </a:r>
            <a:endParaRPr sz="1800">
              <a:solidFill>
                <a:srgbClr val="434343"/>
              </a:solidFill>
              <a:latin typeface="Open Sans"/>
              <a:ea typeface="Open Sans"/>
              <a:cs typeface="Open Sans"/>
            </a:endParaRPr>
          </a:p>
          <a:p>
            <a:pPr marL="914400" lvl="1" indent="-317500" algn="l">
              <a:lnSpc>
                <a:spcPct val="100000"/>
              </a:lnSpc>
              <a:spcBef>
                <a:spcPts val="1200"/>
              </a:spcBef>
              <a:spcAft>
                <a:spcPts val="0"/>
              </a:spcAft>
              <a:buClr>
                <a:srgbClr val="434343"/>
              </a:buClr>
              <a:buSzPts val="1400"/>
              <a:buFont typeface="Open Sans"/>
              <a:buChar char="◆"/>
              <a:defRPr/>
            </a:pPr>
            <a:r>
              <a:rPr lang="en-US" sz="1600">
                <a:solidFill>
                  <a:srgbClr val="434343"/>
                </a:solidFill>
                <a:latin typeface="Open Sans"/>
                <a:ea typeface="Open Sans"/>
                <a:cs typeface="Open Sans"/>
              </a:rPr>
              <a:t>El delimitador es parte del contenido. </a:t>
            </a:r>
            <a:endParaRPr sz="1600">
              <a:solidFill>
                <a:srgbClr val="434343"/>
              </a:solidFill>
              <a:latin typeface="Open Sans"/>
              <a:ea typeface="Open Sans"/>
              <a:cs typeface="Open Sans"/>
            </a:endParaRPr>
          </a:p>
          <a:p>
            <a:pPr marL="914400" lvl="1" indent="-317500" algn="l">
              <a:lnSpc>
                <a:spcPct val="100000"/>
              </a:lnSpc>
              <a:spcBef>
                <a:spcPts val="0"/>
              </a:spcBef>
              <a:spcAft>
                <a:spcPts val="0"/>
              </a:spcAft>
              <a:buClr>
                <a:srgbClr val="434343"/>
              </a:buClr>
              <a:buSzPts val="1400"/>
              <a:buFont typeface="Open Sans"/>
              <a:buChar char="◆"/>
              <a:defRPr/>
            </a:pPr>
            <a:r>
              <a:rPr lang="en-US" sz="1600">
                <a:solidFill>
                  <a:srgbClr val="434343"/>
                </a:solidFill>
                <a:latin typeface="Open Sans"/>
                <a:ea typeface="Open Sans"/>
                <a:cs typeface="Open Sans"/>
              </a:rPr>
              <a:t>Acceso directo a un registro.</a:t>
            </a:r>
            <a:endParaRPr sz="1600">
              <a:solidFill>
                <a:srgbClr val="434343"/>
              </a:solidFill>
              <a:latin typeface="Open Sans"/>
              <a:ea typeface="Open Sans"/>
              <a:cs typeface="Open Sans"/>
            </a:endParaRPr>
          </a:p>
          <a:p>
            <a:pPr marL="914400" lvl="1" indent="-317500" algn="l">
              <a:lnSpc>
                <a:spcPct val="114999"/>
              </a:lnSpc>
              <a:spcBef>
                <a:spcPts val="0"/>
              </a:spcBef>
              <a:spcAft>
                <a:spcPts val="0"/>
              </a:spcAft>
              <a:buClr>
                <a:srgbClr val="434343"/>
              </a:buClr>
              <a:buSzPts val="1400"/>
              <a:buFont typeface="Open Sans"/>
              <a:buChar char="◆"/>
              <a:defRPr/>
            </a:pPr>
            <a:r>
              <a:rPr lang="en-US" sz="1600">
                <a:solidFill>
                  <a:srgbClr val="434343"/>
                </a:solidFill>
                <a:latin typeface="Open Sans"/>
                <a:ea typeface="Open Sans"/>
                <a:cs typeface="Open Sans"/>
              </a:rPr>
              <a:t>Eliminar un registro.</a:t>
            </a:r>
            <a:endParaRPr sz="1600">
              <a:solidFill>
                <a:srgbClr val="434343"/>
              </a:solidFill>
              <a:latin typeface="Open Sans"/>
              <a:ea typeface="Open Sans"/>
              <a:cs typeface="Open Sans"/>
            </a:endParaRPr>
          </a:p>
        </p:txBody>
      </p:sp>
      <p:sp>
        <p:nvSpPr>
          <p:cNvPr id="11" name="CuadroTexto 1"/>
          <p:cNvSpPr/>
          <p:nvPr/>
        </p:nvSpPr>
        <p:spPr bwMode="auto">
          <a:xfrm>
            <a:off x="5919795" y="4341494"/>
            <a:ext cx="542136" cy="307777"/>
          </a:xfrm>
          <a:prstGeom prst="rect">
            <a:avLst/>
          </a:prstGeom>
          <a:noFill/>
        </p:spPr>
        <p:txBody>
          <a:bodyPr wrap="none" rtlCol="0">
            <a:spAutoFit/>
          </a:bodyPr>
          <a:lstStyle/>
          <a:p>
            <a:pPr>
              <a:defRPr/>
            </a:pPr>
            <a:r>
              <a:rPr lang="es-PE"/>
              <a:t>O(n)</a:t>
            </a:r>
          </a:p>
        </p:txBody>
      </p:sp>
      <p:sp>
        <p:nvSpPr>
          <p:cNvPr id="12" name="CuadroTexto 9"/>
          <p:cNvSpPr/>
          <p:nvPr/>
        </p:nvSpPr>
        <p:spPr bwMode="auto">
          <a:xfrm>
            <a:off x="5926059" y="4629355"/>
            <a:ext cx="542135" cy="307777"/>
          </a:xfrm>
          <a:prstGeom prst="rect">
            <a:avLst/>
          </a:prstGeom>
          <a:noFill/>
        </p:spPr>
        <p:txBody>
          <a:bodyPr wrap="none" rtlCol="0">
            <a:spAutoFit/>
          </a:bodyPr>
          <a:lstStyle/>
          <a:p>
            <a:pPr algn="ctr">
              <a:defRPr/>
            </a:pPr>
            <a:r>
              <a:rPr lang="es-PE"/>
              <a:t>O(n)</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81;p28"/>
          <p:cNvSpPr>
            <a:spLocks noGrp="1"/>
          </p:cNvSpPr>
          <p:nvPr>
            <p:ph type="title"/>
          </p:nvPr>
        </p:nvSpPr>
        <p:spPr bwMode="auto">
          <a:xfrm>
            <a:off x="311700" y="140225"/>
            <a:ext cx="8520600" cy="707400"/>
          </a:xfrm>
          <a:prstGeom prst="rect">
            <a:avLst/>
          </a:prstGeom>
        </p:spPr>
        <p:txBody>
          <a:bodyPr spcFirstLastPara="1" wrap="square" lIns="91425" tIns="91425" rIns="91425" bIns="91425" anchor="t" anchorCtr="0">
            <a:noAutofit/>
          </a:bodyPr>
          <a:lstStyle/>
          <a:p>
            <a:pPr marL="0" lvl="0" indent="0" algn="l">
              <a:lnSpc>
                <a:spcPct val="114999"/>
              </a:lnSpc>
              <a:spcBef>
                <a:spcPts val="600"/>
              </a:spcBef>
              <a:spcAft>
                <a:spcPts val="0"/>
              </a:spcAft>
              <a:buNone/>
              <a:defRPr/>
            </a:pPr>
            <a:r>
              <a:rPr lang="en-US"/>
              <a:t>Variable-Length</a:t>
            </a:r>
            <a:r>
              <a:rPr lang="en-US" sz="4000">
                <a:solidFill>
                  <a:srgbClr val="9B2D1F"/>
                </a:solidFill>
                <a:latin typeface="Arial"/>
                <a:ea typeface="Arial"/>
                <a:cs typeface="Arial"/>
              </a:rPr>
              <a:t> </a:t>
            </a:r>
            <a:r>
              <a:rPr lang="en-US"/>
              <a:t>Records</a:t>
            </a:r>
            <a:endParaRPr sz="2600" i="1" u="sng">
              <a:solidFill>
                <a:srgbClr val="000000"/>
              </a:solidFill>
              <a:latin typeface="Arial"/>
              <a:ea typeface="Arial"/>
              <a:cs typeface="Arial"/>
            </a:endParaRPr>
          </a:p>
          <a:p>
            <a:pPr marL="0" lvl="0" indent="0" algn="l">
              <a:spcBef>
                <a:spcPts val="0"/>
              </a:spcBef>
              <a:spcAft>
                <a:spcPts val="0"/>
              </a:spcAft>
              <a:buNone/>
              <a:defRPr/>
            </a:pPr>
            <a:endParaRPr/>
          </a:p>
        </p:txBody>
      </p:sp>
      <p:sp>
        <p:nvSpPr>
          <p:cNvPr id="5" name="Google Shape;182;p28"/>
          <p:cNvSpPr>
            <a:spLocks noGrp="1"/>
          </p:cNvSpPr>
          <p:nvPr>
            <p:ph type="body" idx="1"/>
          </p:nvPr>
        </p:nvSpPr>
        <p:spPr bwMode="auto">
          <a:xfrm>
            <a:off x="311700" y="1037725"/>
            <a:ext cx="8520600" cy="1362300"/>
          </a:xfrm>
          <a:prstGeom prst="rect">
            <a:avLst/>
          </a:prstGeom>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en-US" b="1"/>
              <a:t>2.  Usando indicadores de longitud de campo/registro.</a:t>
            </a:r>
            <a:endParaRPr b="1"/>
          </a:p>
          <a:p>
            <a:pPr marL="628650" indent="-323850">
              <a:lnSpc>
                <a:spcPct val="100000"/>
              </a:lnSpc>
              <a:spcBef>
                <a:spcPts val="600"/>
              </a:spcBef>
              <a:buClr>
                <a:srgbClr val="434343"/>
              </a:buClr>
              <a:buSzPts val="1500"/>
              <a:defRPr/>
            </a:pPr>
            <a:r>
              <a:rPr lang="en-US" sz="1700">
                <a:solidFill>
                  <a:srgbClr val="434343"/>
                </a:solidFill>
              </a:rPr>
              <a:t>Dicho indicador debe estar al inicio del campo para ser leído primero.</a:t>
            </a:r>
            <a:endParaRPr sz="1700">
              <a:solidFill>
                <a:srgbClr val="434343"/>
              </a:solidFill>
            </a:endParaRPr>
          </a:p>
          <a:p>
            <a:pPr marL="628650" indent="-323850">
              <a:lnSpc>
                <a:spcPct val="100000"/>
              </a:lnSpc>
              <a:spcBef>
                <a:spcPts val="600"/>
              </a:spcBef>
              <a:buClr>
                <a:srgbClr val="434343"/>
              </a:buClr>
              <a:buSzPts val="1500"/>
              <a:defRPr/>
            </a:pPr>
            <a:r>
              <a:rPr lang="en-US" sz="1700">
                <a:solidFill>
                  <a:srgbClr val="434343"/>
                </a:solidFill>
              </a:rPr>
              <a:t>Si se usa archivos binarios, sólo se requiere </a:t>
            </a:r>
            <a:r>
              <a:rPr lang="es-PE" sz="1700">
                <a:solidFill>
                  <a:srgbClr val="434343"/>
                </a:solidFill>
              </a:rPr>
              <a:t>indicar</a:t>
            </a:r>
            <a:r>
              <a:rPr lang="en-US" sz="1700">
                <a:solidFill>
                  <a:srgbClr val="434343"/>
                </a:solidFill>
              </a:rPr>
              <a:t> el tamaño </a:t>
            </a:r>
            <a:r>
              <a:rPr lang="es-PE" sz="1700">
                <a:solidFill>
                  <a:srgbClr val="434343"/>
                </a:solidFill>
              </a:rPr>
              <a:t>de los campos de tipo texto</a:t>
            </a:r>
            <a:r>
              <a:rPr lang="en-US" sz="1700">
                <a:solidFill>
                  <a:srgbClr val="434343"/>
                </a:solidFill>
              </a:rPr>
              <a:t>. </a:t>
            </a:r>
            <a:endParaRPr sz="1700">
              <a:solidFill>
                <a:srgbClr val="434343"/>
              </a:solidFill>
            </a:endParaRPr>
          </a:p>
          <a:p>
            <a:pPr marL="914400" lvl="0" indent="0" algn="l">
              <a:spcBef>
                <a:spcPts val="0"/>
              </a:spcBef>
              <a:spcAft>
                <a:spcPts val="1600"/>
              </a:spcAft>
              <a:buNone/>
              <a:defRPr/>
            </a:pPr>
            <a:endParaRPr/>
          </a:p>
        </p:txBody>
      </p:sp>
      <p:sp>
        <p:nvSpPr>
          <p:cNvPr id="6" name="Google Shape;183;p28"/>
          <p:cNvSpPr/>
          <p:nvPr/>
        </p:nvSpPr>
        <p:spPr bwMode="auto">
          <a:xfrm>
            <a:off x="738263" y="2486195"/>
            <a:ext cx="7023130" cy="681300"/>
          </a:xfrm>
          <a:prstGeom prst="rect">
            <a:avLst/>
          </a:prstGeom>
          <a:noFill/>
          <a:ln w="9525" cap="flat" cmpd="sng">
            <a:solidFill>
              <a:schemeClr val="dk2"/>
            </a:solidFill>
            <a:prstDash val="solid"/>
            <a:round/>
            <a:headEnd type="none" w="sm" len="sm"/>
            <a:tailEnd type="none" w="sm" len="sm"/>
          </a:ln>
        </p:spPr>
        <p:txBody>
          <a:bodyPr spcFirstLastPara="1" wrap="square" lIns="91423" tIns="91423" rIns="91423" bIns="91423" anchor="ctr" anchorCtr="0">
            <a:noAutofit/>
          </a:bodyPr>
          <a:lstStyle/>
          <a:p>
            <a:pPr marL="0" lvl="0" indent="0" algn="l">
              <a:spcBef>
                <a:spcPts val="0"/>
              </a:spcBef>
              <a:spcAft>
                <a:spcPts val="0"/>
              </a:spcAft>
              <a:buNone/>
              <a:defRPr/>
            </a:pPr>
            <a:r>
              <a:rPr lang="en-US" sz="1600" b="1" dirty="0">
                <a:latin typeface="Courier New"/>
                <a:ea typeface="Courier New"/>
                <a:cs typeface="Courier New"/>
              </a:rPr>
              <a:t>55:6:</a:t>
            </a:r>
            <a:r>
              <a:rPr lang="en-US" sz="1600" dirty="0">
                <a:latin typeface="Courier New"/>
                <a:ea typeface="Courier New"/>
                <a:cs typeface="Courier New"/>
              </a:rPr>
              <a:t>Howard</a:t>
            </a:r>
            <a:r>
              <a:rPr lang="en-US" sz="1600" b="1" dirty="0">
                <a:latin typeface="Courier New"/>
                <a:ea typeface="Courier New"/>
                <a:cs typeface="Courier New"/>
              </a:rPr>
              <a:t>7:</a:t>
            </a:r>
            <a:r>
              <a:rPr lang="en-US" sz="1600" dirty="0">
                <a:latin typeface="Courier New"/>
                <a:ea typeface="Courier New"/>
                <a:cs typeface="Courier New"/>
              </a:rPr>
              <a:t>Paredes</a:t>
            </a:r>
            <a:r>
              <a:rPr lang="en-US" sz="1600" b="1" dirty="0">
                <a:latin typeface="Courier New"/>
                <a:ea typeface="Courier New"/>
                <a:cs typeface="Courier New"/>
              </a:rPr>
              <a:t>7:</a:t>
            </a:r>
            <a:r>
              <a:rPr lang="en-US" sz="1600" dirty="0">
                <a:latin typeface="Courier New"/>
                <a:ea typeface="Courier New"/>
                <a:cs typeface="Courier New"/>
              </a:rPr>
              <a:t>Zegarra</a:t>
            </a:r>
            <a:r>
              <a:rPr lang="en-US" sz="1600" b="1" dirty="0">
                <a:latin typeface="Courier New"/>
                <a:ea typeface="Courier New"/>
                <a:cs typeface="Courier New"/>
              </a:rPr>
              <a:t>11:</a:t>
            </a:r>
            <a:r>
              <a:rPr lang="en-US" sz="1600" dirty="0">
                <a:latin typeface="Courier New"/>
                <a:ea typeface="Courier New"/>
                <a:cs typeface="Courier New"/>
              </a:rPr>
              <a:t>Computacion</a:t>
            </a:r>
            <a:r>
              <a:rPr lang="en-US" sz="1600" b="1" dirty="0">
                <a:latin typeface="Courier New"/>
                <a:ea typeface="Courier New"/>
                <a:cs typeface="Courier New"/>
              </a:rPr>
              <a:t>1:</a:t>
            </a:r>
            <a:r>
              <a:rPr lang="en-US" sz="1600" dirty="0">
                <a:latin typeface="Courier New"/>
                <a:ea typeface="Courier New"/>
                <a:cs typeface="Courier New"/>
              </a:rPr>
              <a:t>5</a:t>
            </a:r>
            <a:r>
              <a:rPr lang="en-US" sz="1600" b="1" dirty="0">
                <a:latin typeface="Courier New"/>
                <a:ea typeface="Courier New"/>
                <a:cs typeface="Courier New"/>
              </a:rPr>
              <a:t>7:</a:t>
            </a:r>
            <a:r>
              <a:rPr lang="en-US" sz="1600" dirty="0">
                <a:latin typeface="Courier New"/>
                <a:ea typeface="Courier New"/>
                <a:cs typeface="Courier New"/>
              </a:rPr>
              <a:t>1500.50</a:t>
            </a:r>
            <a:endParaRPr sz="1600" dirty="0"/>
          </a:p>
          <a:p>
            <a:pPr marL="0" lvl="0" indent="0" algn="l">
              <a:spcBef>
                <a:spcPts val="0"/>
              </a:spcBef>
              <a:spcAft>
                <a:spcPts val="0"/>
              </a:spcAft>
              <a:buNone/>
              <a:defRPr/>
            </a:pPr>
            <a:r>
              <a:rPr lang="en-US" sz="1600" b="1" dirty="0">
                <a:latin typeface="Courier New"/>
                <a:ea typeface="Courier New"/>
                <a:cs typeface="Courier New"/>
              </a:rPr>
              <a:t>50:5:</a:t>
            </a:r>
            <a:r>
              <a:rPr lang="en-US" sz="1600" dirty="0">
                <a:latin typeface="Courier New"/>
                <a:ea typeface="Courier New"/>
                <a:cs typeface="Courier New"/>
              </a:rPr>
              <a:t>Penny</a:t>
            </a:r>
            <a:r>
              <a:rPr lang="en-US" sz="1600" b="1" dirty="0">
                <a:latin typeface="Courier New"/>
                <a:ea typeface="Courier New"/>
                <a:cs typeface="Courier New"/>
              </a:rPr>
              <a:t>6:</a:t>
            </a:r>
            <a:r>
              <a:rPr lang="en-US" sz="1600" dirty="0">
                <a:latin typeface="Courier New"/>
                <a:ea typeface="Courier New"/>
                <a:cs typeface="Courier New"/>
              </a:rPr>
              <a:t>Vargas</a:t>
            </a:r>
            <a:r>
              <a:rPr lang="en-US" sz="1600" b="1" dirty="0">
                <a:latin typeface="Courier New"/>
                <a:ea typeface="Courier New"/>
                <a:cs typeface="Courier New"/>
              </a:rPr>
              <a:t>7:</a:t>
            </a:r>
            <a:r>
              <a:rPr lang="en-US" sz="1600" dirty="0">
                <a:latin typeface="Courier New"/>
                <a:ea typeface="Courier New"/>
                <a:cs typeface="Courier New"/>
              </a:rPr>
              <a:t>Cordero</a:t>
            </a:r>
            <a:r>
              <a:rPr lang="en-US" sz="1600" b="1" dirty="0">
                <a:latin typeface="Courier New"/>
                <a:ea typeface="Courier New"/>
                <a:cs typeface="Courier New"/>
              </a:rPr>
              <a:t>10:</a:t>
            </a:r>
            <a:r>
              <a:rPr lang="en-US" sz="1600" dirty="0">
                <a:latin typeface="Courier New"/>
                <a:ea typeface="Courier New"/>
                <a:cs typeface="Courier New"/>
              </a:rPr>
              <a:t>Industrial</a:t>
            </a:r>
            <a:r>
              <a:rPr lang="en-US" sz="1600" b="1" dirty="0">
                <a:latin typeface="Courier New"/>
                <a:ea typeface="Courier New"/>
                <a:cs typeface="Courier New"/>
              </a:rPr>
              <a:t>1:</a:t>
            </a:r>
            <a:r>
              <a:rPr lang="en-US" sz="1600" dirty="0">
                <a:latin typeface="Courier New"/>
                <a:ea typeface="Courier New"/>
                <a:cs typeface="Courier New"/>
              </a:rPr>
              <a:t>2</a:t>
            </a:r>
            <a:r>
              <a:rPr lang="en-US" sz="1600" b="1" dirty="0">
                <a:latin typeface="Courier New"/>
                <a:ea typeface="Courier New"/>
                <a:cs typeface="Courier New"/>
              </a:rPr>
              <a:t>7:</a:t>
            </a:r>
            <a:r>
              <a:rPr lang="en-US" sz="1600" dirty="0">
                <a:latin typeface="Courier New"/>
                <a:ea typeface="Courier New"/>
                <a:cs typeface="Courier New"/>
              </a:rPr>
              <a:t>2850.00</a:t>
            </a:r>
            <a:endParaRPr sz="1600" dirty="0">
              <a:latin typeface="Courier New"/>
              <a:ea typeface="Courier New"/>
              <a:cs typeface="Courier New"/>
            </a:endParaRPr>
          </a:p>
        </p:txBody>
      </p:sp>
      <p:sp>
        <p:nvSpPr>
          <p:cNvPr id="7" name="Google Shape;184;p28"/>
          <p:cNvSpPr/>
          <p:nvPr/>
        </p:nvSpPr>
        <p:spPr bwMode="auto">
          <a:xfrm>
            <a:off x="1670758" y="3547599"/>
            <a:ext cx="5337600" cy="1362300"/>
          </a:xfrm>
          <a:prstGeom prst="rect">
            <a:avLst/>
          </a:prstGeom>
          <a:solidFill>
            <a:srgbClr val="F4CCCC"/>
          </a:solidFill>
          <a:ln w="9525" cap="flat" cmpd="sng">
            <a:solidFill>
              <a:srgbClr val="000000"/>
            </a:solidFill>
            <a:prstDash val="dash"/>
            <a:round/>
            <a:headEnd type="none" w="sm" len="sm"/>
            <a:tailEnd type="none" w="sm" len="sm"/>
          </a:ln>
        </p:spPr>
        <p:txBody>
          <a:bodyPr spcFirstLastPara="1" wrap="square" lIns="91425" tIns="91425" rIns="91425" bIns="91425" anchor="t" anchorCtr="0">
            <a:noAutofit/>
          </a:bodyPr>
          <a:lstStyle/>
          <a:p>
            <a:pPr marL="0" lvl="0" indent="0" algn="l">
              <a:lnSpc>
                <a:spcPct val="100000"/>
              </a:lnSpc>
              <a:spcBef>
                <a:spcPts val="0"/>
              </a:spcBef>
              <a:spcAft>
                <a:spcPts val="0"/>
              </a:spcAft>
              <a:buNone/>
              <a:defRPr/>
            </a:pPr>
            <a:r>
              <a:rPr lang="en-US" sz="1800" b="1">
                <a:solidFill>
                  <a:srgbClr val="434343"/>
                </a:solidFill>
                <a:latin typeface="Open Sans"/>
                <a:ea typeface="Open Sans"/>
                <a:cs typeface="Open Sans"/>
              </a:rPr>
              <a:t>Problemas</a:t>
            </a:r>
            <a:r>
              <a:rPr lang="en-US" sz="1800">
                <a:solidFill>
                  <a:srgbClr val="434343"/>
                </a:solidFill>
                <a:latin typeface="Open Sans"/>
                <a:ea typeface="Open Sans"/>
                <a:cs typeface="Open Sans"/>
              </a:rPr>
              <a:t>: </a:t>
            </a:r>
            <a:endParaRPr sz="1800">
              <a:solidFill>
                <a:srgbClr val="434343"/>
              </a:solidFill>
              <a:latin typeface="Open Sans"/>
              <a:ea typeface="Open Sans"/>
              <a:cs typeface="Open Sans"/>
            </a:endParaRPr>
          </a:p>
          <a:p>
            <a:pPr marL="914400" lvl="1" indent="-317500" algn="l">
              <a:lnSpc>
                <a:spcPct val="100000"/>
              </a:lnSpc>
              <a:spcBef>
                <a:spcPts val="1200"/>
              </a:spcBef>
              <a:spcAft>
                <a:spcPts val="0"/>
              </a:spcAft>
              <a:buClr>
                <a:srgbClr val="434343"/>
              </a:buClr>
              <a:buSzPts val="1400"/>
              <a:buFont typeface="Open Sans"/>
              <a:buChar char="◆"/>
              <a:defRPr/>
            </a:pPr>
            <a:r>
              <a:rPr lang="en-US" sz="1600" strike="sngStrike">
                <a:solidFill>
                  <a:srgbClr val="434343"/>
                </a:solidFill>
                <a:latin typeface="Open Sans"/>
                <a:ea typeface="Open Sans"/>
                <a:cs typeface="Open Sans"/>
              </a:rPr>
              <a:t>El delimitador es parte del contenido </a:t>
            </a:r>
            <a:endParaRPr sz="1600" strike="sngStrike">
              <a:solidFill>
                <a:srgbClr val="434343"/>
              </a:solidFill>
              <a:latin typeface="Open Sans"/>
              <a:ea typeface="Open Sans"/>
              <a:cs typeface="Open Sans"/>
            </a:endParaRPr>
          </a:p>
          <a:p>
            <a:pPr marL="914400" lvl="1" indent="-317500" algn="l">
              <a:lnSpc>
                <a:spcPct val="100000"/>
              </a:lnSpc>
              <a:spcBef>
                <a:spcPts val="0"/>
              </a:spcBef>
              <a:spcAft>
                <a:spcPts val="0"/>
              </a:spcAft>
              <a:buClr>
                <a:srgbClr val="434343"/>
              </a:buClr>
              <a:buSzPts val="1400"/>
              <a:buFont typeface="Open Sans"/>
              <a:buChar char="◆"/>
              <a:defRPr/>
            </a:pPr>
            <a:r>
              <a:rPr lang="en-US" sz="1600">
                <a:solidFill>
                  <a:srgbClr val="434343"/>
                </a:solidFill>
                <a:latin typeface="Open Sans"/>
                <a:ea typeface="Open Sans"/>
                <a:cs typeface="Open Sans"/>
              </a:rPr>
              <a:t>Acceso directo a un registro</a:t>
            </a:r>
            <a:endParaRPr sz="1600">
              <a:solidFill>
                <a:srgbClr val="434343"/>
              </a:solidFill>
              <a:latin typeface="Open Sans"/>
              <a:ea typeface="Open Sans"/>
              <a:cs typeface="Open Sans"/>
            </a:endParaRPr>
          </a:p>
          <a:p>
            <a:pPr marL="914400" lvl="1" indent="-317500" algn="l">
              <a:lnSpc>
                <a:spcPct val="114999"/>
              </a:lnSpc>
              <a:spcBef>
                <a:spcPts val="0"/>
              </a:spcBef>
              <a:spcAft>
                <a:spcPts val="0"/>
              </a:spcAft>
              <a:buClr>
                <a:srgbClr val="434343"/>
              </a:buClr>
              <a:buSzPts val="1400"/>
              <a:buFont typeface="Open Sans"/>
              <a:buChar char="◆"/>
              <a:defRPr/>
            </a:pPr>
            <a:r>
              <a:rPr lang="en-US" sz="1600">
                <a:solidFill>
                  <a:srgbClr val="434343"/>
                </a:solidFill>
                <a:latin typeface="Open Sans"/>
                <a:ea typeface="Open Sans"/>
                <a:cs typeface="Open Sans"/>
              </a:rPr>
              <a:t>Eliminar un registro</a:t>
            </a:r>
            <a:endParaRPr sz="1600">
              <a:solidFill>
                <a:srgbClr val="434343"/>
              </a:solidFill>
              <a:latin typeface="Open Sans"/>
              <a:ea typeface="Open Sans"/>
              <a:cs typeface="Open Sans"/>
            </a:endParaRPr>
          </a:p>
        </p:txBody>
      </p:sp>
      <p:sp>
        <p:nvSpPr>
          <p:cNvPr id="8" name="Google Shape;185;p28"/>
          <p:cNvSpPr/>
          <p:nvPr/>
        </p:nvSpPr>
        <p:spPr bwMode="auto">
          <a:xfrm>
            <a:off x="0" y="4806067"/>
            <a:ext cx="8969400" cy="331800"/>
          </a:xfrm>
          <a:prstGeom prst="rect">
            <a:avLst/>
          </a:prstGeom>
          <a:noFill/>
          <a:ln>
            <a:noFill/>
          </a:ln>
        </p:spPr>
        <p:txBody>
          <a:bodyPr spcFirstLastPara="1" wrap="square" lIns="91425" tIns="91425" rIns="91425" bIns="91425" anchor="t" anchorCtr="0">
            <a:noAutofit/>
          </a:bodyPr>
          <a:lstStyle/>
          <a:p>
            <a:pPr marL="0" lvl="0" indent="0" algn="r">
              <a:spcBef>
                <a:spcPts val="0"/>
              </a:spcBef>
              <a:spcAft>
                <a:spcPts val="0"/>
              </a:spcAft>
              <a:buNone/>
              <a:defRPr/>
            </a:pPr>
            <a:r>
              <a:rPr lang="en-US" sz="1100" u="sng" dirty="0">
                <a:solidFill>
                  <a:srgbClr val="4A86E8"/>
                </a:solidFill>
                <a:hlinkClick r:id="rId2" tooltip="https://www.cs.scranton.edu/~mccloske/courses/cmps340/file_record_storage.html"/>
              </a:rPr>
              <a:t>https://www.cs.scranton.edu/~mccloske/courses/cmps340/file_record_storage.html</a:t>
            </a:r>
            <a:endParaRPr sz="1100" dirty="0">
              <a:solidFill>
                <a:srgbClr val="4A86E8"/>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90;p29"/>
          <p:cNvSpPr>
            <a:spLocks noGrp="1"/>
          </p:cNvSpPr>
          <p:nvPr>
            <p:ph type="title"/>
          </p:nvPr>
        </p:nvSpPr>
        <p:spPr bwMode="auto">
          <a:xfrm>
            <a:off x="311700" y="216425"/>
            <a:ext cx="8520600" cy="707400"/>
          </a:xfrm>
          <a:prstGeom prst="rect">
            <a:avLst/>
          </a:prstGeom>
        </p:spPr>
        <p:txBody>
          <a:bodyPr spcFirstLastPara="1" wrap="square" lIns="91425" tIns="91425" rIns="91425" bIns="91425" anchor="t" anchorCtr="0">
            <a:noAutofit/>
          </a:bodyPr>
          <a:lstStyle/>
          <a:p>
            <a:pPr marL="0" lvl="0" indent="0" algn="l">
              <a:lnSpc>
                <a:spcPct val="114999"/>
              </a:lnSpc>
              <a:spcBef>
                <a:spcPts val="600"/>
              </a:spcBef>
              <a:spcAft>
                <a:spcPts val="0"/>
              </a:spcAft>
              <a:buNone/>
              <a:defRPr/>
            </a:pPr>
            <a:r>
              <a:rPr lang="en-US"/>
              <a:t>Variable-Length</a:t>
            </a:r>
            <a:r>
              <a:rPr lang="en-US" sz="4000">
                <a:solidFill>
                  <a:srgbClr val="9B2D1F"/>
                </a:solidFill>
                <a:latin typeface="Arial"/>
                <a:ea typeface="Arial"/>
                <a:cs typeface="Arial"/>
              </a:rPr>
              <a:t> </a:t>
            </a:r>
            <a:r>
              <a:rPr lang="en-US"/>
              <a:t>Records</a:t>
            </a:r>
            <a:endParaRPr sz="2600" i="1" u="sng">
              <a:solidFill>
                <a:srgbClr val="000000"/>
              </a:solidFill>
              <a:latin typeface="Arial"/>
              <a:ea typeface="Arial"/>
              <a:cs typeface="Arial"/>
            </a:endParaRPr>
          </a:p>
          <a:p>
            <a:pPr marL="0" lvl="0" indent="0" algn="l">
              <a:spcBef>
                <a:spcPts val="0"/>
              </a:spcBef>
              <a:spcAft>
                <a:spcPts val="0"/>
              </a:spcAft>
              <a:buNone/>
              <a:defRPr/>
            </a:pPr>
            <a:endParaRPr/>
          </a:p>
        </p:txBody>
      </p:sp>
      <p:sp>
        <p:nvSpPr>
          <p:cNvPr id="5" name="Google Shape;191;p29"/>
          <p:cNvSpPr>
            <a:spLocks noGrp="1"/>
          </p:cNvSpPr>
          <p:nvPr>
            <p:ph type="body" idx="1"/>
          </p:nvPr>
        </p:nvSpPr>
        <p:spPr bwMode="auto">
          <a:xfrm>
            <a:off x="311700" y="1113925"/>
            <a:ext cx="8520600" cy="553200"/>
          </a:xfrm>
          <a:prstGeom prst="rect">
            <a:avLst/>
          </a:prstGeom>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en-US" b="1"/>
              <a:t>3.  Slotted Page:  cabecera que indica el inicio de cada registro</a:t>
            </a:r>
          </a:p>
          <a:p>
            <a:pPr marL="457200" lvl="0" indent="0" algn="l">
              <a:spcBef>
                <a:spcPts val="1600"/>
              </a:spcBef>
              <a:spcAft>
                <a:spcPts val="0"/>
              </a:spcAft>
              <a:buNone/>
              <a:defRPr/>
            </a:pPr>
            <a:endParaRPr/>
          </a:p>
          <a:p>
            <a:pPr marL="457200" lvl="0" indent="0" algn="l">
              <a:spcBef>
                <a:spcPts val="1600"/>
              </a:spcBef>
              <a:spcAft>
                <a:spcPts val="1600"/>
              </a:spcAft>
              <a:buNone/>
              <a:defRPr/>
            </a:pPr>
            <a:endParaRPr/>
          </a:p>
        </p:txBody>
      </p:sp>
      <p:sp>
        <p:nvSpPr>
          <p:cNvPr id="6" name="Google Shape;194;p29"/>
          <p:cNvSpPr>
            <a:spLocks noGrp="1"/>
          </p:cNvSpPr>
          <p:nvPr>
            <p:ph type="body" idx="4294967295"/>
          </p:nvPr>
        </p:nvSpPr>
        <p:spPr bwMode="auto">
          <a:xfrm>
            <a:off x="1054100" y="3054350"/>
            <a:ext cx="8089900" cy="1933575"/>
          </a:xfrm>
          <a:prstGeom prst="rect">
            <a:avLst/>
          </a:prstGeom>
          <a:ln>
            <a:noFill/>
          </a:ln>
        </p:spPr>
        <p:txBody>
          <a:bodyPr spcFirstLastPara="1" wrap="square" lIns="91425" tIns="91425" rIns="91425" bIns="91425" anchor="t" anchorCtr="0">
            <a:noAutofit/>
          </a:bodyPr>
          <a:lstStyle/>
          <a:p>
            <a:pPr marL="457200" lvl="0" indent="-323850" algn="l">
              <a:spcBef>
                <a:spcPts val="0"/>
              </a:spcBef>
              <a:spcAft>
                <a:spcPts val="0"/>
              </a:spcAft>
              <a:buSzPts val="1500"/>
              <a:buChar char="●"/>
              <a:defRPr/>
            </a:pPr>
            <a:r>
              <a:rPr lang="en-US" sz="1600" dirty="0"/>
              <a:t>Slotted Page </a:t>
            </a:r>
            <a:r>
              <a:rPr lang="en-US" sz="1600" dirty="0" err="1"/>
              <a:t>contiene</a:t>
            </a:r>
            <a:r>
              <a:rPr lang="en-US" sz="1600" dirty="0"/>
              <a:t>:</a:t>
            </a:r>
            <a:endParaRPr sz="1600" dirty="0"/>
          </a:p>
          <a:p>
            <a:pPr lvl="1" indent="-323850">
              <a:spcBef>
                <a:spcPts val="0"/>
              </a:spcBef>
              <a:buSzPts val="1500"/>
              <a:defRPr/>
            </a:pPr>
            <a:r>
              <a:rPr lang="en-US" sz="1600" dirty="0" err="1"/>
              <a:t>Localización</a:t>
            </a:r>
            <a:r>
              <a:rPr lang="en-US" sz="1600" dirty="0"/>
              <a:t> y </a:t>
            </a:r>
            <a:r>
              <a:rPr lang="en-US" sz="1600" dirty="0" err="1"/>
              <a:t>tamaño</a:t>
            </a:r>
            <a:r>
              <a:rPr lang="en-US" sz="1600" dirty="0"/>
              <a:t> de </a:t>
            </a:r>
            <a:r>
              <a:rPr lang="en-US" sz="1600" dirty="0" err="1"/>
              <a:t>cada</a:t>
            </a:r>
            <a:r>
              <a:rPr lang="en-US" sz="1600" dirty="0"/>
              <a:t> </a:t>
            </a:r>
            <a:r>
              <a:rPr lang="en-US" sz="1600" dirty="0" err="1"/>
              <a:t>registro</a:t>
            </a:r>
            <a:r>
              <a:rPr lang="en-US" sz="1600" dirty="0"/>
              <a:t>. </a:t>
            </a:r>
          </a:p>
          <a:p>
            <a:pPr lvl="1" indent="-323850">
              <a:spcBef>
                <a:spcPts val="0"/>
              </a:spcBef>
              <a:buSzPts val="1500"/>
              <a:defRPr/>
            </a:pPr>
            <a:r>
              <a:rPr lang="en-US" sz="1600" i="1" dirty="0"/>
              <a:t>El </a:t>
            </a:r>
            <a:r>
              <a:rPr lang="en-US" sz="1600" i="1" dirty="0" err="1"/>
              <a:t>número</a:t>
            </a:r>
            <a:r>
              <a:rPr lang="en-US" sz="1600" i="1" dirty="0"/>
              <a:t> de </a:t>
            </a:r>
            <a:r>
              <a:rPr lang="en-US" sz="1600" i="1" dirty="0" err="1"/>
              <a:t>registros</a:t>
            </a:r>
            <a:r>
              <a:rPr lang="en-US" sz="1600" i="1" dirty="0"/>
              <a:t> de entrada.</a:t>
            </a:r>
            <a:endParaRPr sz="1600" i="1" dirty="0"/>
          </a:p>
          <a:p>
            <a:pPr marL="914400" lvl="1" indent="-323850" algn="l">
              <a:spcBef>
                <a:spcPts val="0"/>
              </a:spcBef>
              <a:spcAft>
                <a:spcPts val="0"/>
              </a:spcAft>
              <a:buSzPts val="1500"/>
              <a:buChar char="○"/>
              <a:defRPr/>
            </a:pPr>
            <a:r>
              <a:rPr lang="en-US" sz="1600" i="1" dirty="0"/>
              <a:t>El final del </a:t>
            </a:r>
            <a:r>
              <a:rPr lang="en-US" sz="1600" i="1" dirty="0" err="1"/>
              <a:t>espacio</a:t>
            </a:r>
            <a:r>
              <a:rPr lang="en-US" sz="1600" i="1" dirty="0"/>
              <a:t> libre </a:t>
            </a:r>
            <a:r>
              <a:rPr lang="en-US" sz="1600" i="1" dirty="0" err="1"/>
              <a:t>separado</a:t>
            </a:r>
            <a:r>
              <a:rPr lang="en-US" sz="1600" i="1" dirty="0"/>
              <a:t> para </a:t>
            </a:r>
            <a:r>
              <a:rPr lang="en-US" sz="1600" i="1" dirty="0" err="1"/>
              <a:t>este</a:t>
            </a:r>
            <a:r>
              <a:rPr lang="en-US" sz="1600" i="1" dirty="0"/>
              <a:t> </a:t>
            </a:r>
            <a:r>
              <a:rPr lang="en-US" sz="1600" i="1" dirty="0" err="1"/>
              <a:t>encabezado</a:t>
            </a:r>
            <a:r>
              <a:rPr lang="en-US" sz="1600" i="1" dirty="0"/>
              <a:t>.</a:t>
            </a:r>
            <a:endParaRPr sz="1600" i="1" dirty="0"/>
          </a:p>
          <a:p>
            <a:pPr marL="457200" lvl="0" indent="-323850" algn="l">
              <a:spcBef>
                <a:spcPts val="0"/>
              </a:spcBef>
              <a:spcAft>
                <a:spcPts val="0"/>
              </a:spcAft>
              <a:buSzPts val="1500"/>
              <a:buChar char="●"/>
              <a:defRPr/>
            </a:pPr>
            <a:r>
              <a:rPr lang="en-US" sz="1600" dirty="0"/>
              <a:t>Para </a:t>
            </a:r>
            <a:r>
              <a:rPr lang="en-US" sz="1600" dirty="0" err="1"/>
              <a:t>localizar</a:t>
            </a:r>
            <a:r>
              <a:rPr lang="en-US" sz="1600" dirty="0"/>
              <a:t> un </a:t>
            </a:r>
            <a:r>
              <a:rPr lang="en-US" sz="1600" dirty="0" err="1"/>
              <a:t>registro</a:t>
            </a:r>
            <a:r>
              <a:rPr lang="en-US" sz="1600" dirty="0"/>
              <a:t> </a:t>
            </a:r>
            <a:r>
              <a:rPr lang="en-US" sz="1600" dirty="0" err="1"/>
              <a:t>siempre</a:t>
            </a:r>
            <a:r>
              <a:rPr lang="en-US" sz="1600" dirty="0"/>
              <a:t> se </a:t>
            </a:r>
            <a:r>
              <a:rPr lang="en-US" sz="1600" dirty="0" err="1"/>
              <a:t>verifica</a:t>
            </a:r>
            <a:r>
              <a:rPr lang="en-US" sz="1600" dirty="0"/>
              <a:t> </a:t>
            </a:r>
            <a:r>
              <a:rPr lang="en-US" sz="1600" dirty="0" err="1"/>
              <a:t>el</a:t>
            </a:r>
            <a:r>
              <a:rPr lang="en-US" sz="1600" dirty="0"/>
              <a:t>  </a:t>
            </a:r>
            <a:r>
              <a:rPr lang="en-US" sz="1600" dirty="0" err="1"/>
              <a:t>encabezado</a:t>
            </a:r>
            <a:endParaRPr sz="1600" dirty="0"/>
          </a:p>
          <a:p>
            <a:pPr marL="457200" lvl="0" indent="-323850" algn="l">
              <a:spcBef>
                <a:spcPts val="0"/>
              </a:spcBef>
              <a:spcAft>
                <a:spcPts val="0"/>
              </a:spcAft>
              <a:buSzPts val="1500"/>
              <a:buChar char="●"/>
              <a:defRPr/>
            </a:pPr>
            <a:r>
              <a:rPr lang="en-US" sz="1600" dirty="0" err="1"/>
              <a:t>Mantener</a:t>
            </a:r>
            <a:r>
              <a:rPr lang="en-US" sz="1600" dirty="0"/>
              <a:t> </a:t>
            </a:r>
            <a:r>
              <a:rPr lang="en-US" sz="1600" dirty="0" err="1"/>
              <a:t>actualizado</a:t>
            </a:r>
            <a:r>
              <a:rPr lang="en-US" sz="1600" dirty="0"/>
              <a:t> </a:t>
            </a:r>
            <a:r>
              <a:rPr lang="en-US" sz="1600" dirty="0" err="1"/>
              <a:t>el</a:t>
            </a:r>
            <a:r>
              <a:rPr lang="en-US" sz="1600" dirty="0"/>
              <a:t> </a:t>
            </a:r>
            <a:r>
              <a:rPr lang="en-US" sz="1600" dirty="0" err="1"/>
              <a:t>encabezado</a:t>
            </a:r>
            <a:r>
              <a:rPr lang="en-US" sz="1600" dirty="0"/>
              <a:t> </a:t>
            </a:r>
            <a:endParaRPr sz="1600" dirty="0"/>
          </a:p>
          <a:p>
            <a:pPr marL="457200" lvl="0" indent="0" algn="l">
              <a:spcBef>
                <a:spcPts val="1600"/>
              </a:spcBef>
              <a:spcAft>
                <a:spcPts val="0"/>
              </a:spcAft>
              <a:buNone/>
              <a:defRPr/>
            </a:pPr>
            <a:endParaRPr sz="1600" dirty="0"/>
          </a:p>
          <a:p>
            <a:pPr marL="457200" lvl="0" indent="0" algn="l">
              <a:spcBef>
                <a:spcPts val="1600"/>
              </a:spcBef>
              <a:spcAft>
                <a:spcPts val="1600"/>
              </a:spcAft>
              <a:buNone/>
              <a:defRPr/>
            </a:pPr>
            <a:endParaRPr sz="1600" dirty="0"/>
          </a:p>
        </p:txBody>
      </p:sp>
      <p:sp>
        <p:nvSpPr>
          <p:cNvPr id="7" name="Google Shape;192;p29"/>
          <p:cNvSpPr/>
          <p:nvPr/>
        </p:nvSpPr>
        <p:spPr bwMode="auto">
          <a:xfrm>
            <a:off x="0" y="4806067"/>
            <a:ext cx="8969400" cy="331800"/>
          </a:xfrm>
          <a:prstGeom prst="rect">
            <a:avLst/>
          </a:prstGeom>
          <a:noFill/>
          <a:ln>
            <a:noFill/>
          </a:ln>
        </p:spPr>
        <p:txBody>
          <a:bodyPr spcFirstLastPara="1" wrap="square" lIns="91425" tIns="91425" rIns="91425" bIns="91425" anchor="t" anchorCtr="0">
            <a:noAutofit/>
          </a:bodyPr>
          <a:lstStyle/>
          <a:p>
            <a:pPr marL="0" lvl="0" indent="0" algn="r">
              <a:spcBef>
                <a:spcPts val="0"/>
              </a:spcBef>
              <a:spcAft>
                <a:spcPts val="0"/>
              </a:spcAft>
              <a:buNone/>
              <a:defRPr/>
            </a:pPr>
            <a:r>
              <a:rPr lang="en-US" sz="1050" dirty="0">
                <a:solidFill>
                  <a:srgbClr val="4A86E8"/>
                </a:solidFill>
              </a:rPr>
              <a:t>http://labe.felk.cvut.cz/~stepan/AE3B33OSD/Lesson10-Data_Access.pdf</a:t>
            </a:r>
            <a:endParaRPr sz="1050" dirty="0">
              <a:solidFill>
                <a:srgbClr val="4A86E8"/>
              </a:solidFill>
            </a:endParaRPr>
          </a:p>
        </p:txBody>
      </p:sp>
      <p:pic>
        <p:nvPicPr>
          <p:cNvPr id="8" name="Google Shape;193;p29"/>
          <p:cNvPicPr/>
          <p:nvPr/>
        </p:nvPicPr>
        <p:blipFill>
          <a:blip r:embed="rId2"/>
          <a:stretch/>
        </p:blipFill>
        <p:spPr bwMode="auto">
          <a:xfrm>
            <a:off x="704915" y="1627074"/>
            <a:ext cx="6578797" cy="1426800"/>
          </a:xfrm>
          <a:prstGeom prst="rect">
            <a:avLst/>
          </a:prstGeom>
          <a:noFill/>
          <a:ln>
            <a:noFill/>
          </a:ln>
        </p:spPr>
      </p:pic>
      <p:sp>
        <p:nvSpPr>
          <p:cNvPr id="9" name="Rectángulo 1"/>
          <p:cNvSpPr/>
          <p:nvPr/>
        </p:nvSpPr>
        <p:spPr bwMode="auto">
          <a:xfrm>
            <a:off x="1364759" y="1601365"/>
            <a:ext cx="3627119" cy="7591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s-PE"/>
          </a:p>
        </p:txBody>
      </p:sp>
      <p:sp>
        <p:nvSpPr>
          <p:cNvPr id="10" name="Rectángulo 7"/>
          <p:cNvSpPr/>
          <p:nvPr/>
        </p:nvSpPr>
        <p:spPr bwMode="auto">
          <a:xfrm>
            <a:off x="4999500" y="1601364"/>
            <a:ext cx="3749039" cy="759132"/>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defRPr/>
            </a:pPr>
            <a:endParaRPr lang="es-PE"/>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ítulo 1"/>
          <p:cNvSpPr>
            <a:spLocks noGrp="1"/>
          </p:cNvSpPr>
          <p:nvPr>
            <p:ph type="title"/>
          </p:nvPr>
        </p:nvSpPr>
        <p:spPr bwMode="auto"/>
        <p:txBody>
          <a:bodyPr/>
          <a:lstStyle/>
          <a:p>
            <a:pPr>
              <a:defRPr/>
            </a:pPr>
            <a:r>
              <a:rPr lang="en-US"/>
              <a:t>Variable-Length</a:t>
            </a:r>
            <a:r>
              <a:rPr lang="en-US" sz="4000">
                <a:solidFill>
                  <a:srgbClr val="9B2D1F"/>
                </a:solidFill>
                <a:latin typeface="Arial"/>
                <a:ea typeface="Arial"/>
                <a:cs typeface="Arial"/>
              </a:rPr>
              <a:t> </a:t>
            </a:r>
            <a:r>
              <a:rPr lang="en-US"/>
              <a:t>Records</a:t>
            </a:r>
            <a:endParaRPr lang="es-PE"/>
          </a:p>
        </p:txBody>
      </p:sp>
      <p:graphicFrame>
        <p:nvGraphicFramePr>
          <p:cNvPr id="5" name="Tabla 3"/>
          <p:cNvGraphicFramePr>
            <a:graphicFrameLocks noGrp="1"/>
          </p:cNvGraphicFramePr>
          <p:nvPr/>
        </p:nvGraphicFramePr>
        <p:xfrm>
          <a:off x="4947780" y="1753220"/>
          <a:ext cx="3751545" cy="2375118"/>
        </p:xfrm>
        <a:graphic>
          <a:graphicData uri="http://schemas.openxmlformats.org/drawingml/2006/table">
            <a:tbl>
              <a:tblPr firstRow="1" firstCol="1" bandRow="1">
                <a:tableStyleId>{7382F064-539C-9703-A7FD-B3D5B7518DB1}</a:tableStyleId>
              </a:tblPr>
              <a:tblGrid>
                <a:gridCol w="425885">
                  <a:extLst>
                    <a:ext uri="{9D8B030D-6E8A-4147-A177-3AD203B41FA5}">
                      <a16:colId xmlns:a16="http://schemas.microsoft.com/office/drawing/2014/main" val="20000"/>
                    </a:ext>
                  </a:extLst>
                </a:gridCol>
                <a:gridCol w="3325660">
                  <a:extLst>
                    <a:ext uri="{9D8B030D-6E8A-4147-A177-3AD203B41FA5}">
                      <a16:colId xmlns:a16="http://schemas.microsoft.com/office/drawing/2014/main" val="20001"/>
                    </a:ext>
                  </a:extLst>
                </a:gridCol>
              </a:tblGrid>
              <a:tr h="395853">
                <a:tc>
                  <a:txBody>
                    <a:bodyPr/>
                    <a:lstStyle/>
                    <a:p>
                      <a:pPr>
                        <a:defRPr/>
                      </a:pPr>
                      <a:endParaRPr lang="es-PE"/>
                    </a:p>
                  </a:txBody>
                  <a:tcPr/>
                </a:tc>
                <a:tc>
                  <a:txBody>
                    <a:bodyPr/>
                    <a:lstStyle/>
                    <a:p>
                      <a:pPr>
                        <a:defRPr/>
                      </a:pPr>
                      <a:r>
                        <a:rPr lang="es-PE"/>
                        <a:t>Codigo|Nombre|Apellidos|Carrera</a:t>
                      </a:r>
                    </a:p>
                  </a:txBody>
                  <a:tcPr/>
                </a:tc>
                <a:extLst>
                  <a:ext uri="{0D108BD9-81ED-4DB2-BD59-A6C34878D82A}">
                    <a16:rowId xmlns:a16="http://schemas.microsoft.com/office/drawing/2014/main" val="10000"/>
                  </a:ext>
                </a:extLst>
              </a:tr>
              <a:tr h="395853">
                <a:tc>
                  <a:txBody>
                    <a:bodyPr/>
                    <a:lstStyle/>
                    <a:p>
                      <a:pPr>
                        <a:defRPr/>
                      </a:pPr>
                      <a:r>
                        <a:rPr lang="es-PE">
                          <a:solidFill>
                            <a:schemeClr val="bg1"/>
                          </a:solidFill>
                        </a:rPr>
                        <a:t>1</a:t>
                      </a:r>
                    </a:p>
                  </a:txBody>
                  <a:tcPr/>
                </a:tc>
                <a:tc>
                  <a:txBody>
                    <a:bodyPr/>
                    <a:lstStyle/>
                    <a:p>
                      <a:pPr>
                        <a:defRPr/>
                      </a:pPr>
                      <a:r>
                        <a:rPr lang="es-PE">
                          <a:solidFill>
                            <a:schemeClr val="tx1"/>
                          </a:solidFill>
                        </a:rPr>
                        <a:t>001|Jose|Lopez|CS</a:t>
                      </a:r>
                      <a:endParaRPr>
                        <a:solidFill>
                          <a:schemeClr val="tx1"/>
                        </a:solidFill>
                      </a:endParaRPr>
                    </a:p>
                  </a:txBody>
                  <a:tcPr/>
                </a:tc>
                <a:extLst>
                  <a:ext uri="{0D108BD9-81ED-4DB2-BD59-A6C34878D82A}">
                    <a16:rowId xmlns:a16="http://schemas.microsoft.com/office/drawing/2014/main" val="10001"/>
                  </a:ext>
                </a:extLst>
              </a:tr>
              <a:tr h="395853">
                <a:tc>
                  <a:txBody>
                    <a:bodyPr/>
                    <a:lstStyle/>
                    <a:p>
                      <a:pPr>
                        <a:defRPr/>
                      </a:pPr>
                      <a:r>
                        <a:rPr lang="es-PE">
                          <a:solidFill>
                            <a:schemeClr val="bg1"/>
                          </a:solidFill>
                        </a:rPr>
                        <a:t>2</a:t>
                      </a:r>
                    </a:p>
                  </a:txBody>
                  <a:tcPr/>
                </a:tc>
                <a:tc>
                  <a:txBody>
                    <a:bodyPr/>
                    <a:lstStyle/>
                    <a:p>
                      <a:pPr marL="0" marR="0" lvl="0" indent="0" algn="l" defTabSz="914400">
                        <a:lnSpc>
                          <a:spcPct val="100000"/>
                        </a:lnSpc>
                        <a:spcBef>
                          <a:spcPts val="0"/>
                        </a:spcBef>
                        <a:spcAft>
                          <a:spcPts val="0"/>
                        </a:spcAft>
                        <a:buClr>
                          <a:srgbClr val="000000"/>
                        </a:buClr>
                        <a:buSzTx/>
                        <a:buFont typeface="Arial"/>
                        <a:buNone/>
                        <a:defRPr/>
                      </a:pPr>
                      <a:r>
                        <a:rPr lang="es-PE">
                          <a:solidFill>
                            <a:schemeClr val="tx1"/>
                          </a:solidFill>
                        </a:rPr>
                        <a:t>002|Maria|Vergara|IN</a:t>
                      </a:r>
                      <a:endParaRPr>
                        <a:solidFill>
                          <a:schemeClr val="tx1"/>
                        </a:solidFill>
                      </a:endParaRPr>
                    </a:p>
                  </a:txBody>
                  <a:tcPr/>
                </a:tc>
                <a:extLst>
                  <a:ext uri="{0D108BD9-81ED-4DB2-BD59-A6C34878D82A}">
                    <a16:rowId xmlns:a16="http://schemas.microsoft.com/office/drawing/2014/main" val="10002"/>
                  </a:ext>
                </a:extLst>
              </a:tr>
              <a:tr h="395853">
                <a:tc>
                  <a:txBody>
                    <a:bodyPr/>
                    <a:lstStyle/>
                    <a:p>
                      <a:pPr>
                        <a:defRPr/>
                      </a:pPr>
                      <a:r>
                        <a:rPr lang="es-PE">
                          <a:solidFill>
                            <a:schemeClr val="bg1"/>
                          </a:solidFill>
                        </a:rPr>
                        <a:t>3</a:t>
                      </a:r>
                    </a:p>
                  </a:txBody>
                  <a:tcPr/>
                </a:tc>
                <a:tc>
                  <a:txBody>
                    <a:bodyPr/>
                    <a:lstStyle/>
                    <a:p>
                      <a:pPr marL="0" marR="0" lvl="0" indent="0" algn="l" defTabSz="914400">
                        <a:lnSpc>
                          <a:spcPct val="100000"/>
                        </a:lnSpc>
                        <a:spcBef>
                          <a:spcPts val="0"/>
                        </a:spcBef>
                        <a:spcAft>
                          <a:spcPts val="0"/>
                        </a:spcAft>
                        <a:buClr>
                          <a:srgbClr val="000000"/>
                        </a:buClr>
                        <a:buSzTx/>
                        <a:buFont typeface="Arial"/>
                        <a:buNone/>
                        <a:defRPr/>
                      </a:pPr>
                      <a:r>
                        <a:rPr lang="es-PE">
                          <a:solidFill>
                            <a:schemeClr val="tx1"/>
                          </a:solidFill>
                        </a:rPr>
                        <a:t>003|Luis|Vergara|IN</a:t>
                      </a:r>
                      <a:endParaRPr>
                        <a:solidFill>
                          <a:schemeClr val="tx1"/>
                        </a:solidFill>
                      </a:endParaRPr>
                    </a:p>
                  </a:txBody>
                  <a:tcPr/>
                </a:tc>
                <a:extLst>
                  <a:ext uri="{0D108BD9-81ED-4DB2-BD59-A6C34878D82A}">
                    <a16:rowId xmlns:a16="http://schemas.microsoft.com/office/drawing/2014/main" val="10003"/>
                  </a:ext>
                </a:extLst>
              </a:tr>
              <a:tr h="395853">
                <a:tc>
                  <a:txBody>
                    <a:bodyPr/>
                    <a:lstStyle/>
                    <a:p>
                      <a:pPr>
                        <a:defRPr/>
                      </a:pPr>
                      <a:r>
                        <a:rPr lang="es-PE">
                          <a:solidFill>
                            <a:schemeClr val="bg1"/>
                          </a:solidFill>
                        </a:rPr>
                        <a:t>4</a:t>
                      </a:r>
                    </a:p>
                  </a:txBody>
                  <a:tcPr/>
                </a:tc>
                <a:tc>
                  <a:txBody>
                    <a:bodyPr/>
                    <a:lstStyle/>
                    <a:p>
                      <a:pPr marL="0" marR="0" lvl="0" indent="0" algn="l" defTabSz="914400">
                        <a:lnSpc>
                          <a:spcPct val="100000"/>
                        </a:lnSpc>
                        <a:spcBef>
                          <a:spcPts val="0"/>
                        </a:spcBef>
                        <a:spcAft>
                          <a:spcPts val="0"/>
                        </a:spcAft>
                        <a:buClr>
                          <a:srgbClr val="000000"/>
                        </a:buClr>
                        <a:buSzTx/>
                        <a:buFont typeface="Arial"/>
                        <a:buNone/>
                        <a:defRPr/>
                      </a:pPr>
                      <a:r>
                        <a:rPr lang="es-PE">
                          <a:solidFill>
                            <a:schemeClr val="tx1"/>
                          </a:solidFill>
                        </a:rPr>
                        <a:t>004|Patricia|Vergara|IN</a:t>
                      </a:r>
                      <a:endParaRPr>
                        <a:solidFill>
                          <a:schemeClr val="tx1"/>
                        </a:solidFill>
                      </a:endParaRPr>
                    </a:p>
                  </a:txBody>
                  <a:tcPr/>
                </a:tc>
                <a:extLst>
                  <a:ext uri="{0D108BD9-81ED-4DB2-BD59-A6C34878D82A}">
                    <a16:rowId xmlns:a16="http://schemas.microsoft.com/office/drawing/2014/main" val="10004"/>
                  </a:ext>
                </a:extLst>
              </a:tr>
              <a:tr h="395853">
                <a:tc>
                  <a:txBody>
                    <a:bodyPr/>
                    <a:lstStyle/>
                    <a:p>
                      <a:pPr>
                        <a:defRPr/>
                      </a:pPr>
                      <a:r>
                        <a:rPr lang="es-PE">
                          <a:solidFill>
                            <a:schemeClr val="bg1"/>
                          </a:solidFill>
                        </a:rPr>
                        <a:t>5</a:t>
                      </a:r>
                    </a:p>
                  </a:txBody>
                  <a:tcPr/>
                </a:tc>
                <a:tc>
                  <a:txBody>
                    <a:bodyPr/>
                    <a:lstStyle/>
                    <a:p>
                      <a:pPr marL="0" marR="0" lvl="0" indent="0" algn="l" defTabSz="914400">
                        <a:lnSpc>
                          <a:spcPct val="100000"/>
                        </a:lnSpc>
                        <a:spcBef>
                          <a:spcPts val="0"/>
                        </a:spcBef>
                        <a:spcAft>
                          <a:spcPts val="0"/>
                        </a:spcAft>
                        <a:buClr>
                          <a:srgbClr val="000000"/>
                        </a:buClr>
                        <a:buSzTx/>
                        <a:buFont typeface="Arial"/>
                        <a:buNone/>
                        <a:defRPr/>
                      </a:pPr>
                      <a:r>
                        <a:rPr lang="es-PE">
                          <a:solidFill>
                            <a:schemeClr val="tx1"/>
                          </a:solidFill>
                        </a:rPr>
                        <a:t>005|Valentin|Vergara|IN</a:t>
                      </a:r>
                      <a:endParaRPr>
                        <a:solidFill>
                          <a:schemeClr val="tx1"/>
                        </a:solidFill>
                      </a:endParaRPr>
                    </a:p>
                  </a:txBody>
                  <a:tcPr/>
                </a:tc>
                <a:extLst>
                  <a:ext uri="{0D108BD9-81ED-4DB2-BD59-A6C34878D82A}">
                    <a16:rowId xmlns:a16="http://schemas.microsoft.com/office/drawing/2014/main" val="10005"/>
                  </a:ext>
                </a:extLst>
              </a:tr>
            </a:tbl>
          </a:graphicData>
        </a:graphic>
      </p:graphicFrame>
      <p:sp>
        <p:nvSpPr>
          <p:cNvPr id="6" name="Flecha derecha 4"/>
          <p:cNvSpPr/>
          <p:nvPr/>
        </p:nvSpPr>
        <p:spPr bwMode="auto">
          <a:xfrm>
            <a:off x="4515632" y="2234341"/>
            <a:ext cx="432148" cy="243126"/>
          </a:xfrm>
          <a:prstGeom prst="rightArrow">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s-PE"/>
          </a:p>
        </p:txBody>
      </p:sp>
      <p:graphicFrame>
        <p:nvGraphicFramePr>
          <p:cNvPr id="7" name="Tabla 5"/>
          <p:cNvGraphicFramePr>
            <a:graphicFrameLocks noGrp="1"/>
          </p:cNvGraphicFramePr>
          <p:nvPr/>
        </p:nvGraphicFramePr>
        <p:xfrm>
          <a:off x="198966" y="1753220"/>
          <a:ext cx="2575550" cy="2375118"/>
        </p:xfrm>
        <a:graphic>
          <a:graphicData uri="http://schemas.openxmlformats.org/drawingml/2006/table">
            <a:tbl>
              <a:tblPr firstRow="1" firstCol="1" bandRow="1">
                <a:tableStyleId>{7382F064-539C-9703-A7FD-B3D5B7518DB1}</a:tableStyleId>
              </a:tblPr>
              <a:tblGrid>
                <a:gridCol w="277023">
                  <a:extLst>
                    <a:ext uri="{9D8B030D-6E8A-4147-A177-3AD203B41FA5}">
                      <a16:colId xmlns:a16="http://schemas.microsoft.com/office/drawing/2014/main" val="20000"/>
                    </a:ext>
                  </a:extLst>
                </a:gridCol>
                <a:gridCol w="1064712">
                  <a:extLst>
                    <a:ext uri="{9D8B030D-6E8A-4147-A177-3AD203B41FA5}">
                      <a16:colId xmlns:a16="http://schemas.microsoft.com/office/drawing/2014/main" val="20001"/>
                    </a:ext>
                  </a:extLst>
                </a:gridCol>
                <a:gridCol w="1233815">
                  <a:extLst>
                    <a:ext uri="{9D8B030D-6E8A-4147-A177-3AD203B41FA5}">
                      <a16:colId xmlns:a16="http://schemas.microsoft.com/office/drawing/2014/main" val="20002"/>
                    </a:ext>
                  </a:extLst>
                </a:gridCol>
              </a:tblGrid>
              <a:tr h="395853">
                <a:tc>
                  <a:txBody>
                    <a:bodyPr/>
                    <a:lstStyle/>
                    <a:p>
                      <a:pPr>
                        <a:defRPr/>
                      </a:pPr>
                      <a:endParaRPr lang="es-PE"/>
                    </a:p>
                  </a:txBody>
                  <a:tcPr/>
                </a:tc>
                <a:tc>
                  <a:txBody>
                    <a:bodyPr/>
                    <a:lstStyle/>
                    <a:p>
                      <a:pPr>
                        <a:defRPr/>
                      </a:pPr>
                      <a:r>
                        <a:rPr lang="es-PE"/>
                        <a:t>Posición</a:t>
                      </a:r>
                    </a:p>
                  </a:txBody>
                  <a:tcPr/>
                </a:tc>
                <a:tc>
                  <a:txBody>
                    <a:bodyPr/>
                    <a:lstStyle/>
                    <a:p>
                      <a:pPr>
                        <a:defRPr/>
                      </a:pPr>
                      <a:r>
                        <a:rPr lang="es-PE"/>
                        <a:t>Tamaño</a:t>
                      </a:r>
                    </a:p>
                  </a:txBody>
                  <a:tcPr/>
                </a:tc>
                <a:extLst>
                  <a:ext uri="{0D108BD9-81ED-4DB2-BD59-A6C34878D82A}">
                    <a16:rowId xmlns:a16="http://schemas.microsoft.com/office/drawing/2014/main" val="10000"/>
                  </a:ext>
                </a:extLst>
              </a:tr>
              <a:tr h="395853">
                <a:tc>
                  <a:txBody>
                    <a:bodyPr/>
                    <a:lstStyle/>
                    <a:p>
                      <a:pPr>
                        <a:defRPr/>
                      </a:pPr>
                      <a:r>
                        <a:rPr lang="es-PE">
                          <a:solidFill>
                            <a:schemeClr val="bg1"/>
                          </a:solidFill>
                        </a:rPr>
                        <a:t>1</a:t>
                      </a:r>
                    </a:p>
                  </a:txBody>
                  <a:tcPr/>
                </a:tc>
                <a:tc>
                  <a:txBody>
                    <a:bodyPr/>
                    <a:lstStyle/>
                    <a:p>
                      <a:pPr algn="ctr">
                        <a:defRPr/>
                      </a:pPr>
                      <a:r>
                        <a:rPr lang="es-PE">
                          <a:solidFill>
                            <a:schemeClr val="tx1"/>
                          </a:solidFill>
                        </a:rPr>
                        <a:t>0</a:t>
                      </a:r>
                      <a:endParaRPr>
                        <a:solidFill>
                          <a:schemeClr val="tx1"/>
                        </a:solidFill>
                      </a:endParaRPr>
                    </a:p>
                  </a:txBody>
                  <a:tcPr/>
                </a:tc>
                <a:tc>
                  <a:txBody>
                    <a:bodyPr/>
                    <a:lstStyle/>
                    <a:p>
                      <a:pPr algn="ctr">
                        <a:defRPr/>
                      </a:pPr>
                      <a:r>
                        <a:rPr lang="es-PE">
                          <a:solidFill>
                            <a:schemeClr val="tx1"/>
                          </a:solidFill>
                        </a:rPr>
                        <a:t>18</a:t>
                      </a:r>
                      <a:endParaRPr>
                        <a:solidFill>
                          <a:schemeClr val="tx1"/>
                        </a:solidFill>
                      </a:endParaRPr>
                    </a:p>
                  </a:txBody>
                  <a:tcPr/>
                </a:tc>
                <a:extLst>
                  <a:ext uri="{0D108BD9-81ED-4DB2-BD59-A6C34878D82A}">
                    <a16:rowId xmlns:a16="http://schemas.microsoft.com/office/drawing/2014/main" val="10001"/>
                  </a:ext>
                </a:extLst>
              </a:tr>
              <a:tr h="395853">
                <a:tc>
                  <a:txBody>
                    <a:bodyPr/>
                    <a:lstStyle/>
                    <a:p>
                      <a:pPr>
                        <a:defRPr/>
                      </a:pPr>
                      <a:r>
                        <a:rPr lang="es-PE">
                          <a:solidFill>
                            <a:schemeClr val="bg1"/>
                          </a:solidFill>
                        </a:rPr>
                        <a:t>2</a:t>
                      </a:r>
                    </a:p>
                  </a:txBody>
                  <a:tcPr/>
                </a:tc>
                <a:tc>
                  <a:txBody>
                    <a:bodyPr/>
                    <a:lstStyle/>
                    <a:p>
                      <a:pPr algn="ctr">
                        <a:defRPr/>
                      </a:pPr>
                      <a:r>
                        <a:rPr lang="es-PE">
                          <a:solidFill>
                            <a:schemeClr val="tx1"/>
                          </a:solidFill>
                        </a:rPr>
                        <a:t>18</a:t>
                      </a:r>
                      <a:endParaRPr>
                        <a:solidFill>
                          <a:schemeClr val="tx1"/>
                        </a:solidFill>
                      </a:endParaRPr>
                    </a:p>
                  </a:txBody>
                  <a:tcPr/>
                </a:tc>
                <a:tc>
                  <a:txBody>
                    <a:bodyPr/>
                    <a:lstStyle/>
                    <a:p>
                      <a:pPr algn="ctr">
                        <a:defRPr/>
                      </a:pPr>
                      <a:r>
                        <a:rPr lang="es-PE">
                          <a:solidFill>
                            <a:schemeClr val="tx1"/>
                          </a:solidFill>
                        </a:rPr>
                        <a:t>21</a:t>
                      </a:r>
                      <a:endParaRPr>
                        <a:solidFill>
                          <a:schemeClr val="tx1"/>
                        </a:solidFill>
                      </a:endParaRPr>
                    </a:p>
                  </a:txBody>
                  <a:tcPr/>
                </a:tc>
                <a:extLst>
                  <a:ext uri="{0D108BD9-81ED-4DB2-BD59-A6C34878D82A}">
                    <a16:rowId xmlns:a16="http://schemas.microsoft.com/office/drawing/2014/main" val="10002"/>
                  </a:ext>
                </a:extLst>
              </a:tr>
              <a:tr h="395853">
                <a:tc>
                  <a:txBody>
                    <a:bodyPr/>
                    <a:lstStyle/>
                    <a:p>
                      <a:pPr>
                        <a:defRPr/>
                      </a:pPr>
                      <a:r>
                        <a:rPr lang="es-PE">
                          <a:solidFill>
                            <a:schemeClr val="bg1"/>
                          </a:solidFill>
                        </a:rPr>
                        <a:t>3</a:t>
                      </a:r>
                    </a:p>
                  </a:txBody>
                  <a:tcPr/>
                </a:tc>
                <a:tc>
                  <a:txBody>
                    <a:bodyPr/>
                    <a:lstStyle/>
                    <a:p>
                      <a:pPr algn="ctr">
                        <a:defRPr/>
                      </a:pPr>
                      <a:r>
                        <a:rPr lang="es-PE">
                          <a:solidFill>
                            <a:schemeClr val="tx1"/>
                          </a:solidFill>
                        </a:rPr>
                        <a:t>39</a:t>
                      </a:r>
                      <a:endParaRPr>
                        <a:solidFill>
                          <a:schemeClr val="tx1"/>
                        </a:solidFill>
                      </a:endParaRPr>
                    </a:p>
                  </a:txBody>
                  <a:tcPr/>
                </a:tc>
                <a:tc>
                  <a:txBody>
                    <a:bodyPr/>
                    <a:lstStyle/>
                    <a:p>
                      <a:pPr algn="ctr">
                        <a:defRPr/>
                      </a:pPr>
                      <a:r>
                        <a:rPr lang="es-PE">
                          <a:solidFill>
                            <a:schemeClr val="tx1"/>
                          </a:solidFill>
                        </a:rPr>
                        <a:t>20</a:t>
                      </a:r>
                      <a:endParaRPr>
                        <a:solidFill>
                          <a:schemeClr val="tx1"/>
                        </a:solidFill>
                      </a:endParaRPr>
                    </a:p>
                  </a:txBody>
                  <a:tcPr/>
                </a:tc>
                <a:extLst>
                  <a:ext uri="{0D108BD9-81ED-4DB2-BD59-A6C34878D82A}">
                    <a16:rowId xmlns:a16="http://schemas.microsoft.com/office/drawing/2014/main" val="10003"/>
                  </a:ext>
                </a:extLst>
              </a:tr>
              <a:tr h="395853">
                <a:tc>
                  <a:txBody>
                    <a:bodyPr/>
                    <a:lstStyle/>
                    <a:p>
                      <a:pPr>
                        <a:defRPr/>
                      </a:pPr>
                      <a:r>
                        <a:rPr lang="es-PE">
                          <a:solidFill>
                            <a:schemeClr val="bg1"/>
                          </a:solidFill>
                        </a:rPr>
                        <a:t>4</a:t>
                      </a:r>
                    </a:p>
                  </a:txBody>
                  <a:tcPr/>
                </a:tc>
                <a:tc>
                  <a:txBody>
                    <a:bodyPr/>
                    <a:lstStyle/>
                    <a:p>
                      <a:pPr algn="ctr">
                        <a:defRPr/>
                      </a:pPr>
                      <a:r>
                        <a:rPr lang="es-PE">
                          <a:solidFill>
                            <a:schemeClr val="tx1"/>
                          </a:solidFill>
                        </a:rPr>
                        <a:t>59</a:t>
                      </a:r>
                      <a:endParaRPr>
                        <a:solidFill>
                          <a:schemeClr val="tx1"/>
                        </a:solidFill>
                      </a:endParaRPr>
                    </a:p>
                  </a:txBody>
                  <a:tcPr/>
                </a:tc>
                <a:tc>
                  <a:txBody>
                    <a:bodyPr/>
                    <a:lstStyle/>
                    <a:p>
                      <a:pPr algn="ctr">
                        <a:defRPr/>
                      </a:pPr>
                      <a:r>
                        <a:rPr lang="es-PE">
                          <a:solidFill>
                            <a:schemeClr val="tx1"/>
                          </a:solidFill>
                        </a:rPr>
                        <a:t>24</a:t>
                      </a:r>
                      <a:endParaRPr>
                        <a:solidFill>
                          <a:schemeClr val="tx1"/>
                        </a:solidFill>
                      </a:endParaRPr>
                    </a:p>
                  </a:txBody>
                  <a:tcPr/>
                </a:tc>
                <a:extLst>
                  <a:ext uri="{0D108BD9-81ED-4DB2-BD59-A6C34878D82A}">
                    <a16:rowId xmlns:a16="http://schemas.microsoft.com/office/drawing/2014/main" val="10004"/>
                  </a:ext>
                </a:extLst>
              </a:tr>
              <a:tr h="395853">
                <a:tc>
                  <a:txBody>
                    <a:bodyPr/>
                    <a:lstStyle/>
                    <a:p>
                      <a:pPr>
                        <a:defRPr/>
                      </a:pPr>
                      <a:r>
                        <a:rPr lang="es-PE">
                          <a:solidFill>
                            <a:schemeClr val="bg1"/>
                          </a:solidFill>
                        </a:rPr>
                        <a:t>5</a:t>
                      </a:r>
                    </a:p>
                  </a:txBody>
                  <a:tcPr/>
                </a:tc>
                <a:tc>
                  <a:txBody>
                    <a:bodyPr/>
                    <a:lstStyle/>
                    <a:p>
                      <a:pPr algn="ctr">
                        <a:defRPr/>
                      </a:pPr>
                      <a:r>
                        <a:rPr lang="es-PE">
                          <a:solidFill>
                            <a:schemeClr val="tx1"/>
                          </a:solidFill>
                        </a:rPr>
                        <a:t>83</a:t>
                      </a:r>
                      <a:endParaRPr>
                        <a:solidFill>
                          <a:schemeClr val="tx1"/>
                        </a:solidFill>
                      </a:endParaRPr>
                    </a:p>
                  </a:txBody>
                  <a:tcPr/>
                </a:tc>
                <a:tc>
                  <a:txBody>
                    <a:bodyPr/>
                    <a:lstStyle/>
                    <a:p>
                      <a:pPr algn="ctr">
                        <a:defRPr/>
                      </a:pPr>
                      <a:r>
                        <a:rPr lang="es-PE">
                          <a:solidFill>
                            <a:schemeClr val="tx1"/>
                          </a:solidFill>
                        </a:rPr>
                        <a:t>24</a:t>
                      </a:r>
                      <a:endParaRPr>
                        <a:solidFill>
                          <a:schemeClr val="tx1"/>
                        </a:solidFill>
                      </a:endParaRPr>
                    </a:p>
                  </a:txBody>
                  <a:tcPr/>
                </a:tc>
                <a:extLst>
                  <a:ext uri="{0D108BD9-81ED-4DB2-BD59-A6C34878D82A}">
                    <a16:rowId xmlns:a16="http://schemas.microsoft.com/office/drawing/2014/main" val="10005"/>
                  </a:ext>
                </a:extLst>
              </a:tr>
            </a:tbl>
          </a:graphicData>
        </a:graphic>
      </p:graphicFrame>
      <p:sp>
        <p:nvSpPr>
          <p:cNvPr id="8" name="CuadroTexto 6"/>
          <p:cNvSpPr/>
          <p:nvPr/>
        </p:nvSpPr>
        <p:spPr bwMode="auto">
          <a:xfrm>
            <a:off x="3629637" y="2169690"/>
            <a:ext cx="878861" cy="335315"/>
          </a:xfrm>
          <a:prstGeom prst="rect">
            <a:avLst/>
          </a:prstGeom>
          <a:noFill/>
        </p:spPr>
        <p:txBody>
          <a:bodyPr wrap="none" rtlCol="0">
            <a:spAutoFit/>
          </a:bodyPr>
          <a:lstStyle/>
          <a:p>
            <a:pPr>
              <a:defRPr/>
            </a:pPr>
            <a:r>
              <a:rPr lang="es-PE" sz="1600"/>
              <a:t>seekg(0)</a:t>
            </a:r>
            <a:endParaRPr sz="1600"/>
          </a:p>
        </p:txBody>
      </p:sp>
      <p:sp>
        <p:nvSpPr>
          <p:cNvPr id="9" name="CuadroTexto 7"/>
          <p:cNvSpPr/>
          <p:nvPr/>
        </p:nvSpPr>
        <p:spPr bwMode="auto">
          <a:xfrm>
            <a:off x="198966" y="1445443"/>
            <a:ext cx="1258678" cy="307777"/>
          </a:xfrm>
          <a:prstGeom prst="rect">
            <a:avLst/>
          </a:prstGeom>
          <a:noFill/>
        </p:spPr>
        <p:txBody>
          <a:bodyPr wrap="none" rtlCol="0">
            <a:spAutoFit/>
          </a:bodyPr>
          <a:lstStyle/>
          <a:p>
            <a:pPr>
              <a:defRPr/>
            </a:pPr>
            <a:r>
              <a:rPr lang="es-PE"/>
              <a:t>Cabecera.dat</a:t>
            </a:r>
          </a:p>
        </p:txBody>
      </p:sp>
      <p:sp>
        <p:nvSpPr>
          <p:cNvPr id="10" name="CuadroTexto 8"/>
          <p:cNvSpPr/>
          <p:nvPr/>
        </p:nvSpPr>
        <p:spPr bwMode="auto">
          <a:xfrm>
            <a:off x="4892051" y="1445443"/>
            <a:ext cx="891591" cy="307777"/>
          </a:xfrm>
          <a:prstGeom prst="rect">
            <a:avLst/>
          </a:prstGeom>
          <a:noFill/>
        </p:spPr>
        <p:txBody>
          <a:bodyPr wrap="none" rtlCol="0">
            <a:spAutoFit/>
          </a:bodyPr>
          <a:lstStyle/>
          <a:p>
            <a:pPr>
              <a:defRPr/>
            </a:pPr>
            <a:r>
              <a:rPr lang="es-PE" dirty="0"/>
              <a:t>Datos.txt</a:t>
            </a:r>
          </a:p>
        </p:txBody>
      </p:sp>
      <p:sp>
        <p:nvSpPr>
          <p:cNvPr id="11" name="Flecha derecha 9"/>
          <p:cNvSpPr/>
          <p:nvPr/>
        </p:nvSpPr>
        <p:spPr bwMode="auto">
          <a:xfrm>
            <a:off x="4515632" y="2620183"/>
            <a:ext cx="432148" cy="243126"/>
          </a:xfrm>
          <a:prstGeom prst="rightArrow">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s-PE"/>
          </a:p>
        </p:txBody>
      </p:sp>
      <p:sp>
        <p:nvSpPr>
          <p:cNvPr id="12" name="CuadroTexto 10"/>
          <p:cNvSpPr/>
          <p:nvPr/>
        </p:nvSpPr>
        <p:spPr bwMode="auto">
          <a:xfrm>
            <a:off x="3551766" y="2555532"/>
            <a:ext cx="1057698" cy="335315"/>
          </a:xfrm>
          <a:prstGeom prst="rect">
            <a:avLst/>
          </a:prstGeom>
          <a:noFill/>
        </p:spPr>
        <p:txBody>
          <a:bodyPr wrap="square" rtlCol="0">
            <a:spAutoFit/>
          </a:bodyPr>
          <a:lstStyle/>
          <a:p>
            <a:pPr>
              <a:defRPr/>
            </a:pPr>
            <a:r>
              <a:rPr lang="es-PE" sz="1600"/>
              <a:t>seekg(18)</a:t>
            </a:r>
            <a:endParaRPr sz="1600"/>
          </a:p>
        </p:txBody>
      </p:sp>
      <p:sp>
        <p:nvSpPr>
          <p:cNvPr id="13" name="Flecha derecha 11"/>
          <p:cNvSpPr/>
          <p:nvPr/>
        </p:nvSpPr>
        <p:spPr bwMode="auto">
          <a:xfrm>
            <a:off x="4515632" y="3020743"/>
            <a:ext cx="432148" cy="243126"/>
          </a:xfrm>
          <a:prstGeom prst="rightArrow">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s-PE"/>
          </a:p>
        </p:txBody>
      </p:sp>
      <p:sp>
        <p:nvSpPr>
          <p:cNvPr id="14" name="CuadroTexto 12"/>
          <p:cNvSpPr/>
          <p:nvPr/>
        </p:nvSpPr>
        <p:spPr bwMode="auto">
          <a:xfrm>
            <a:off x="3551766" y="2956091"/>
            <a:ext cx="1057698" cy="335315"/>
          </a:xfrm>
          <a:prstGeom prst="rect">
            <a:avLst/>
          </a:prstGeom>
          <a:noFill/>
        </p:spPr>
        <p:txBody>
          <a:bodyPr wrap="square" rtlCol="0">
            <a:spAutoFit/>
          </a:bodyPr>
          <a:lstStyle/>
          <a:p>
            <a:pPr>
              <a:defRPr/>
            </a:pPr>
            <a:r>
              <a:rPr lang="es-PE" sz="1600"/>
              <a:t>seekg(39)</a:t>
            </a:r>
            <a:endParaRPr sz="1600"/>
          </a:p>
        </p:txBody>
      </p:sp>
      <p:sp>
        <p:nvSpPr>
          <p:cNvPr id="15" name="Flecha derecha 13"/>
          <p:cNvSpPr/>
          <p:nvPr/>
        </p:nvSpPr>
        <p:spPr bwMode="auto">
          <a:xfrm>
            <a:off x="4510006" y="3431981"/>
            <a:ext cx="432148" cy="243126"/>
          </a:xfrm>
          <a:prstGeom prst="rightArrow">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s-PE"/>
          </a:p>
        </p:txBody>
      </p:sp>
      <p:sp>
        <p:nvSpPr>
          <p:cNvPr id="16" name="CuadroTexto 14"/>
          <p:cNvSpPr/>
          <p:nvPr/>
        </p:nvSpPr>
        <p:spPr bwMode="auto">
          <a:xfrm>
            <a:off x="3535382" y="3367330"/>
            <a:ext cx="1057698" cy="335315"/>
          </a:xfrm>
          <a:prstGeom prst="rect">
            <a:avLst/>
          </a:prstGeom>
          <a:noFill/>
        </p:spPr>
        <p:txBody>
          <a:bodyPr wrap="square" rtlCol="0">
            <a:spAutoFit/>
          </a:bodyPr>
          <a:lstStyle/>
          <a:p>
            <a:pPr>
              <a:defRPr/>
            </a:pPr>
            <a:r>
              <a:rPr lang="es-PE" sz="1600"/>
              <a:t>seekg(59)</a:t>
            </a:r>
            <a:endParaRPr sz="1600"/>
          </a:p>
        </p:txBody>
      </p:sp>
      <p:sp>
        <p:nvSpPr>
          <p:cNvPr id="17" name="Flecha derecha 15"/>
          <p:cNvSpPr/>
          <p:nvPr/>
        </p:nvSpPr>
        <p:spPr bwMode="auto">
          <a:xfrm>
            <a:off x="4510006" y="3872959"/>
            <a:ext cx="432148" cy="243126"/>
          </a:xfrm>
          <a:prstGeom prst="rightArrow">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s-PE"/>
          </a:p>
        </p:txBody>
      </p:sp>
      <p:sp>
        <p:nvSpPr>
          <p:cNvPr id="18" name="CuadroTexto 16"/>
          <p:cNvSpPr/>
          <p:nvPr/>
        </p:nvSpPr>
        <p:spPr bwMode="auto">
          <a:xfrm>
            <a:off x="3535382" y="3808308"/>
            <a:ext cx="1057698" cy="335315"/>
          </a:xfrm>
          <a:prstGeom prst="rect">
            <a:avLst/>
          </a:prstGeom>
          <a:noFill/>
        </p:spPr>
        <p:txBody>
          <a:bodyPr wrap="square" rtlCol="0">
            <a:spAutoFit/>
          </a:bodyPr>
          <a:lstStyle/>
          <a:p>
            <a:pPr>
              <a:defRPr/>
            </a:pPr>
            <a:r>
              <a:rPr lang="es-PE" sz="1600"/>
              <a:t>seekg(83)</a:t>
            </a:r>
            <a:endParaRPr sz="1600"/>
          </a:p>
        </p:txBody>
      </p:sp>
      <p:sp>
        <p:nvSpPr>
          <p:cNvPr id="19" name="CuadroTexto 17"/>
          <p:cNvSpPr/>
          <p:nvPr/>
        </p:nvSpPr>
        <p:spPr bwMode="auto">
          <a:xfrm>
            <a:off x="1084964" y="4478470"/>
            <a:ext cx="4458273" cy="369332"/>
          </a:xfrm>
          <a:prstGeom prst="rect">
            <a:avLst/>
          </a:prstGeom>
          <a:noFill/>
        </p:spPr>
        <p:txBody>
          <a:bodyPr wrap="none" rtlCol="0">
            <a:spAutoFit/>
          </a:bodyPr>
          <a:lstStyle/>
          <a:p>
            <a:pPr algn="ctr">
              <a:defRPr/>
            </a:pPr>
            <a:r>
              <a:rPr lang="es-PE" dirty="0"/>
              <a:t>Leer el registro i    </a:t>
            </a:r>
            <a:r>
              <a:rPr lang="es-PE" dirty="0">
                <a:sym typeface="Wingdings" panose="05000000000000000000" pitchFamily="2" charset="2"/>
              </a:rPr>
              <a:t> </a:t>
            </a:r>
            <a:r>
              <a:rPr lang="es-PE" dirty="0"/>
              <a:t>T(n) = 1 + 1 = 2  </a:t>
            </a:r>
            <a:r>
              <a:rPr lang="es-PE" dirty="0">
                <a:sym typeface="Wingdings" panose="05000000000000000000" pitchFamily="2" charset="2"/>
              </a:rPr>
              <a:t></a:t>
            </a:r>
            <a:r>
              <a:rPr lang="es-PE" dirty="0"/>
              <a:t>  O(1)</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99;p30"/>
          <p:cNvSpPr>
            <a:spLocks noGrp="1"/>
          </p:cNvSpPr>
          <p:nvPr>
            <p:ph type="title"/>
          </p:nvPr>
        </p:nvSpPr>
        <p:spPr bwMode="auto">
          <a:xfrm>
            <a:off x="311700" y="216425"/>
            <a:ext cx="8520600" cy="707400"/>
          </a:xfrm>
          <a:prstGeom prst="rect">
            <a:avLst/>
          </a:prstGeom>
        </p:spPr>
        <p:txBody>
          <a:bodyPr spcFirstLastPara="1" wrap="square" lIns="91425" tIns="91425" rIns="91425" bIns="91425" anchor="t" anchorCtr="0">
            <a:noAutofit/>
          </a:bodyPr>
          <a:lstStyle/>
          <a:p>
            <a:pPr marL="0" lvl="0" indent="0" algn="l">
              <a:lnSpc>
                <a:spcPct val="114999"/>
              </a:lnSpc>
              <a:spcBef>
                <a:spcPts val="600"/>
              </a:spcBef>
              <a:spcAft>
                <a:spcPts val="0"/>
              </a:spcAft>
              <a:buNone/>
              <a:defRPr/>
            </a:pPr>
            <a:r>
              <a:rPr lang="en-US"/>
              <a:t>Variable-Length</a:t>
            </a:r>
            <a:r>
              <a:rPr lang="en-US" sz="4000">
                <a:solidFill>
                  <a:srgbClr val="9B2D1F"/>
                </a:solidFill>
                <a:latin typeface="Arial"/>
                <a:ea typeface="Arial"/>
                <a:cs typeface="Arial"/>
              </a:rPr>
              <a:t> </a:t>
            </a:r>
            <a:r>
              <a:rPr lang="en-US"/>
              <a:t>Records</a:t>
            </a:r>
            <a:endParaRPr sz="2600" i="1" u="sng">
              <a:solidFill>
                <a:srgbClr val="000000"/>
              </a:solidFill>
              <a:latin typeface="Arial"/>
              <a:ea typeface="Arial"/>
              <a:cs typeface="Arial"/>
            </a:endParaRPr>
          </a:p>
          <a:p>
            <a:pPr marL="0" lvl="0" indent="0" algn="l">
              <a:spcBef>
                <a:spcPts val="0"/>
              </a:spcBef>
              <a:spcAft>
                <a:spcPts val="0"/>
              </a:spcAft>
              <a:buNone/>
              <a:defRPr/>
            </a:pPr>
            <a:endParaRPr/>
          </a:p>
        </p:txBody>
      </p:sp>
      <p:sp>
        <p:nvSpPr>
          <p:cNvPr id="5" name="Google Shape;200;p30"/>
          <p:cNvSpPr>
            <a:spLocks noGrp="1"/>
          </p:cNvSpPr>
          <p:nvPr>
            <p:ph type="body" idx="1"/>
          </p:nvPr>
        </p:nvSpPr>
        <p:spPr bwMode="auto">
          <a:xfrm>
            <a:off x="311700" y="1113925"/>
            <a:ext cx="8520600" cy="1426800"/>
          </a:xfrm>
          <a:prstGeom prst="rect">
            <a:avLst/>
          </a:prstGeom>
          <a:ln>
            <a:noFill/>
          </a:ln>
        </p:spPr>
        <p:txBody>
          <a:bodyPr spcFirstLastPara="1" wrap="square" lIns="91425" tIns="91425" rIns="91425" bIns="91425" anchor="t" anchorCtr="0">
            <a:noAutofit/>
          </a:bodyPr>
          <a:lstStyle/>
          <a:p>
            <a:pPr marL="0" lvl="0" indent="0">
              <a:buNone/>
              <a:defRPr/>
            </a:pPr>
            <a:r>
              <a:rPr lang="en-US" b="1"/>
              <a:t>3.  Slotted Page: cabecera que indica el inicio de cada registro</a:t>
            </a:r>
          </a:p>
          <a:p>
            <a:pPr marL="457200" lvl="0" indent="0" algn="l">
              <a:spcBef>
                <a:spcPts val="1600"/>
              </a:spcBef>
              <a:spcAft>
                <a:spcPts val="0"/>
              </a:spcAft>
              <a:buNone/>
              <a:defRPr/>
            </a:pPr>
            <a:endParaRPr/>
          </a:p>
          <a:p>
            <a:pPr marL="457200" lvl="0" indent="0" algn="l">
              <a:spcBef>
                <a:spcPts val="1600"/>
              </a:spcBef>
              <a:spcAft>
                <a:spcPts val="1600"/>
              </a:spcAft>
              <a:buNone/>
              <a:defRPr/>
            </a:pPr>
            <a:endParaRPr/>
          </a:p>
        </p:txBody>
      </p:sp>
      <p:sp>
        <p:nvSpPr>
          <p:cNvPr id="6" name="Google Shape;201;p30"/>
          <p:cNvSpPr/>
          <p:nvPr/>
        </p:nvSpPr>
        <p:spPr bwMode="auto">
          <a:xfrm>
            <a:off x="2104222" y="3433841"/>
            <a:ext cx="4935556" cy="1362300"/>
          </a:xfrm>
          <a:prstGeom prst="rect">
            <a:avLst/>
          </a:prstGeom>
          <a:solidFill>
            <a:srgbClr val="F4CCCC"/>
          </a:solidFill>
          <a:ln w="9525" cap="flat" cmpd="sng">
            <a:solidFill>
              <a:srgbClr val="000000"/>
            </a:solidFill>
            <a:prstDash val="dash"/>
            <a:round/>
            <a:headEnd type="none" w="sm" len="sm"/>
            <a:tailEnd type="none" w="sm" len="sm"/>
          </a:ln>
        </p:spPr>
        <p:txBody>
          <a:bodyPr spcFirstLastPara="1" wrap="square" lIns="91425" tIns="91425" rIns="91425" bIns="91425" anchor="t" anchorCtr="0">
            <a:noAutofit/>
          </a:bodyPr>
          <a:lstStyle/>
          <a:p>
            <a:pPr marL="0" lvl="0" indent="0" algn="l">
              <a:lnSpc>
                <a:spcPct val="100000"/>
              </a:lnSpc>
              <a:spcBef>
                <a:spcPts val="0"/>
              </a:spcBef>
              <a:spcAft>
                <a:spcPts val="0"/>
              </a:spcAft>
              <a:buNone/>
              <a:defRPr/>
            </a:pPr>
            <a:r>
              <a:rPr lang="en-US" sz="1800" b="1">
                <a:solidFill>
                  <a:srgbClr val="434343"/>
                </a:solidFill>
                <a:latin typeface="Open Sans"/>
                <a:ea typeface="Open Sans"/>
                <a:cs typeface="Open Sans"/>
              </a:rPr>
              <a:t>Problemas</a:t>
            </a:r>
            <a:r>
              <a:rPr lang="en-US" sz="1800">
                <a:solidFill>
                  <a:srgbClr val="434343"/>
                </a:solidFill>
                <a:latin typeface="Open Sans"/>
                <a:ea typeface="Open Sans"/>
                <a:cs typeface="Open Sans"/>
              </a:rPr>
              <a:t>: </a:t>
            </a:r>
            <a:endParaRPr sz="1800">
              <a:solidFill>
                <a:srgbClr val="434343"/>
              </a:solidFill>
              <a:latin typeface="Open Sans"/>
              <a:ea typeface="Open Sans"/>
              <a:cs typeface="Open Sans"/>
            </a:endParaRPr>
          </a:p>
          <a:p>
            <a:pPr marL="914400" lvl="1" indent="-317500" algn="l">
              <a:lnSpc>
                <a:spcPct val="100000"/>
              </a:lnSpc>
              <a:spcBef>
                <a:spcPts val="1200"/>
              </a:spcBef>
              <a:spcAft>
                <a:spcPts val="0"/>
              </a:spcAft>
              <a:buClr>
                <a:srgbClr val="434343"/>
              </a:buClr>
              <a:buSzPts val="1400"/>
              <a:buFont typeface="Open Sans"/>
              <a:buChar char="◆"/>
              <a:defRPr/>
            </a:pPr>
            <a:r>
              <a:rPr lang="en-US" sz="1600" strike="sngStrike">
                <a:solidFill>
                  <a:srgbClr val="434343"/>
                </a:solidFill>
                <a:latin typeface="Open Sans"/>
                <a:ea typeface="Open Sans"/>
                <a:cs typeface="Open Sans"/>
              </a:rPr>
              <a:t>El delimitador es un carácter </a:t>
            </a:r>
            <a:endParaRPr sz="1600" strike="sngStrike">
              <a:solidFill>
                <a:srgbClr val="434343"/>
              </a:solidFill>
              <a:latin typeface="Open Sans"/>
              <a:ea typeface="Open Sans"/>
              <a:cs typeface="Open Sans"/>
            </a:endParaRPr>
          </a:p>
          <a:p>
            <a:pPr marL="914400" lvl="1" indent="-317500" algn="l">
              <a:lnSpc>
                <a:spcPct val="100000"/>
              </a:lnSpc>
              <a:spcBef>
                <a:spcPts val="0"/>
              </a:spcBef>
              <a:spcAft>
                <a:spcPts val="0"/>
              </a:spcAft>
              <a:buClr>
                <a:srgbClr val="434343"/>
              </a:buClr>
              <a:buSzPts val="1400"/>
              <a:buFont typeface="Open Sans"/>
              <a:buChar char="◆"/>
              <a:defRPr/>
            </a:pPr>
            <a:r>
              <a:rPr lang="en-US" sz="1600" strike="sngStrike">
                <a:solidFill>
                  <a:srgbClr val="434343"/>
                </a:solidFill>
                <a:latin typeface="Open Sans"/>
                <a:ea typeface="Open Sans"/>
                <a:cs typeface="Open Sans"/>
              </a:rPr>
              <a:t>Acceso directo a un registro</a:t>
            </a:r>
            <a:endParaRPr sz="1600" strike="sngStrike">
              <a:solidFill>
                <a:srgbClr val="434343"/>
              </a:solidFill>
              <a:latin typeface="Open Sans"/>
              <a:ea typeface="Open Sans"/>
              <a:cs typeface="Open Sans"/>
            </a:endParaRPr>
          </a:p>
          <a:p>
            <a:pPr marL="914400" lvl="1" indent="-317500" algn="l">
              <a:lnSpc>
                <a:spcPct val="114999"/>
              </a:lnSpc>
              <a:spcBef>
                <a:spcPts val="0"/>
              </a:spcBef>
              <a:spcAft>
                <a:spcPts val="0"/>
              </a:spcAft>
              <a:buClr>
                <a:srgbClr val="FF0000"/>
              </a:buClr>
              <a:buSzPts val="1400"/>
              <a:buFont typeface="Open Sans"/>
              <a:buChar char="◆"/>
              <a:defRPr/>
            </a:pPr>
            <a:r>
              <a:rPr lang="en-US" sz="1600" b="1">
                <a:solidFill>
                  <a:srgbClr val="FF0000"/>
                </a:solidFill>
                <a:latin typeface="Open Sans"/>
                <a:ea typeface="Open Sans"/>
                <a:cs typeface="Open Sans"/>
              </a:rPr>
              <a:t>¿Eliminar un registro? </a:t>
            </a:r>
            <a:endParaRPr sz="1600" b="1">
              <a:solidFill>
                <a:srgbClr val="FF0000"/>
              </a:solidFill>
              <a:latin typeface="Open Sans"/>
              <a:ea typeface="Open Sans"/>
              <a:cs typeface="Open Sans"/>
            </a:endParaRPr>
          </a:p>
        </p:txBody>
      </p:sp>
      <p:pic>
        <p:nvPicPr>
          <p:cNvPr id="7" name="Google Shape;202;p30"/>
          <p:cNvPicPr/>
          <p:nvPr/>
        </p:nvPicPr>
        <p:blipFill>
          <a:blip r:embed="rId2"/>
          <a:stretch/>
        </p:blipFill>
        <p:spPr bwMode="auto">
          <a:xfrm>
            <a:off x="1168378" y="1667200"/>
            <a:ext cx="6578797" cy="14268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207;p31"/>
          <p:cNvSpPr>
            <a:spLocks noGrp="1"/>
          </p:cNvSpPr>
          <p:nvPr>
            <p:ph type="title"/>
          </p:nvPr>
        </p:nvSpPr>
        <p:spPr bwMode="auto">
          <a:xfrm>
            <a:off x="311700" y="216425"/>
            <a:ext cx="8520600" cy="707400"/>
          </a:xfrm>
          <a:prstGeom prst="rect">
            <a:avLst/>
          </a:prstGeom>
        </p:spPr>
        <p:txBody>
          <a:bodyPr spcFirstLastPara="1" wrap="square" lIns="91425" tIns="91425" rIns="91425" bIns="91425" anchor="t" anchorCtr="0">
            <a:noAutofit/>
          </a:bodyPr>
          <a:lstStyle/>
          <a:p>
            <a:pPr marL="0" lvl="0" indent="0" algn="l">
              <a:lnSpc>
                <a:spcPct val="114999"/>
              </a:lnSpc>
              <a:spcBef>
                <a:spcPts val="600"/>
              </a:spcBef>
              <a:spcAft>
                <a:spcPts val="0"/>
              </a:spcAft>
              <a:buNone/>
              <a:defRPr/>
            </a:pPr>
            <a:r>
              <a:rPr lang="en-US"/>
              <a:t>Variable-Length</a:t>
            </a:r>
            <a:r>
              <a:rPr lang="en-US" sz="4000">
                <a:solidFill>
                  <a:srgbClr val="9B2D1F"/>
                </a:solidFill>
                <a:latin typeface="Arial"/>
                <a:ea typeface="Arial"/>
                <a:cs typeface="Arial"/>
              </a:rPr>
              <a:t> </a:t>
            </a:r>
            <a:r>
              <a:rPr lang="en-US"/>
              <a:t>Records</a:t>
            </a:r>
            <a:endParaRPr sz="2600" i="1" u="sng">
              <a:solidFill>
                <a:srgbClr val="000000"/>
              </a:solidFill>
              <a:latin typeface="Arial"/>
              <a:ea typeface="Arial"/>
              <a:cs typeface="Arial"/>
            </a:endParaRPr>
          </a:p>
          <a:p>
            <a:pPr marL="0" lvl="0" indent="0" algn="l">
              <a:lnSpc>
                <a:spcPct val="114999"/>
              </a:lnSpc>
              <a:spcBef>
                <a:spcPts val="600"/>
              </a:spcBef>
              <a:spcAft>
                <a:spcPts val="0"/>
              </a:spcAft>
              <a:buNone/>
              <a:defRPr/>
            </a:pPr>
            <a:endParaRPr/>
          </a:p>
          <a:p>
            <a:pPr marL="0" lvl="0" indent="0" algn="l">
              <a:spcBef>
                <a:spcPts val="0"/>
              </a:spcBef>
              <a:spcAft>
                <a:spcPts val="0"/>
              </a:spcAft>
              <a:buNone/>
              <a:defRPr/>
            </a:pPr>
            <a:endParaRPr/>
          </a:p>
        </p:txBody>
      </p:sp>
      <p:sp>
        <p:nvSpPr>
          <p:cNvPr id="5" name="Google Shape;208;p31"/>
          <p:cNvSpPr>
            <a:spLocks noGrp="1"/>
          </p:cNvSpPr>
          <p:nvPr>
            <p:ph type="body" idx="1"/>
          </p:nvPr>
        </p:nvSpPr>
        <p:spPr bwMode="auto">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endParaRPr sz="2500"/>
          </a:p>
          <a:p>
            <a:pPr marL="0" lvl="0" indent="0" algn="l">
              <a:spcBef>
                <a:spcPts val="1600"/>
              </a:spcBef>
              <a:spcAft>
                <a:spcPts val="0"/>
              </a:spcAft>
              <a:buNone/>
              <a:defRPr/>
            </a:pPr>
            <a:endParaRPr sz="2500"/>
          </a:p>
          <a:p>
            <a:pPr marL="0" lvl="0" indent="0" algn="ctr">
              <a:spcBef>
                <a:spcPts val="1600"/>
              </a:spcBef>
              <a:spcAft>
                <a:spcPts val="1600"/>
              </a:spcAft>
              <a:buNone/>
              <a:defRPr/>
            </a:pPr>
            <a:r>
              <a:rPr lang="en-US" sz="2500"/>
              <a:t>ENUNCIADO DE LABORATORIO</a:t>
            </a:r>
            <a:endParaRPr sz="25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74;p14"/>
          <p:cNvSpPr>
            <a:spLocks noGrp="1"/>
          </p:cNvSpPr>
          <p:nvPr>
            <p:ph type="title"/>
          </p:nvPr>
        </p:nvSpPr>
        <p:spPr bwMode="auto">
          <a:xfrm>
            <a:off x="311700" y="216425"/>
            <a:ext cx="8520600" cy="70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en-US"/>
              <a:t>Organización de Archivos</a:t>
            </a:r>
          </a:p>
        </p:txBody>
      </p:sp>
      <p:sp>
        <p:nvSpPr>
          <p:cNvPr id="5" name="Google Shape;75;p14"/>
          <p:cNvSpPr>
            <a:spLocks noGrp="1"/>
          </p:cNvSpPr>
          <p:nvPr>
            <p:ph type="body" idx="1"/>
          </p:nvPr>
        </p:nvSpPr>
        <p:spPr bwMode="auto">
          <a:xfrm>
            <a:off x="311700" y="1037725"/>
            <a:ext cx="8520600" cy="1082100"/>
          </a:xfrm>
          <a:prstGeom prst="rect">
            <a:avLst/>
          </a:prstGeom>
        </p:spPr>
        <p:txBody>
          <a:bodyPr spcFirstLastPara="1" wrap="square" lIns="91425" tIns="91425" rIns="91425" bIns="91425" anchor="t" anchorCtr="0">
            <a:noAutofit/>
          </a:bodyPr>
          <a:lstStyle/>
          <a:p>
            <a:pPr marL="457200" lvl="0" indent="-342900" algn="l">
              <a:spcBef>
                <a:spcPts val="0"/>
              </a:spcBef>
              <a:spcAft>
                <a:spcPts val="0"/>
              </a:spcAft>
              <a:buClr>
                <a:srgbClr val="434343"/>
              </a:buClr>
              <a:buSzPts val="1800"/>
              <a:buChar char="●"/>
              <a:defRPr/>
            </a:pPr>
            <a:r>
              <a:rPr lang="en-US">
                <a:solidFill>
                  <a:srgbClr val="434343"/>
                </a:solidFill>
              </a:rPr>
              <a:t>Una base de datos es almacenado como una </a:t>
            </a:r>
            <a:r>
              <a:rPr lang="en-US" b="1">
                <a:solidFill>
                  <a:srgbClr val="434343"/>
                </a:solidFill>
              </a:rPr>
              <a:t>colección de archivos</a:t>
            </a:r>
            <a:r>
              <a:rPr lang="en-US">
                <a:solidFill>
                  <a:srgbClr val="434343"/>
                </a:solidFill>
              </a:rPr>
              <a:t>. </a:t>
            </a:r>
            <a:endParaRPr>
              <a:solidFill>
                <a:srgbClr val="434343"/>
              </a:solidFill>
            </a:endParaRPr>
          </a:p>
          <a:p>
            <a:pPr marL="457200" lvl="0" indent="-342900" algn="l">
              <a:spcBef>
                <a:spcPts val="0"/>
              </a:spcBef>
              <a:spcAft>
                <a:spcPts val="0"/>
              </a:spcAft>
              <a:buClr>
                <a:srgbClr val="434343"/>
              </a:buClr>
              <a:buSzPts val="1800"/>
              <a:buChar char="●"/>
              <a:defRPr/>
            </a:pPr>
            <a:r>
              <a:rPr lang="en-US">
                <a:solidFill>
                  <a:srgbClr val="434343"/>
                </a:solidFill>
              </a:rPr>
              <a:t>Cada archivo es una secuencia de </a:t>
            </a:r>
            <a:r>
              <a:rPr lang="en-US" b="1">
                <a:solidFill>
                  <a:srgbClr val="434343"/>
                </a:solidFill>
              </a:rPr>
              <a:t>registros</a:t>
            </a:r>
            <a:r>
              <a:rPr lang="en-US">
                <a:solidFill>
                  <a:srgbClr val="434343"/>
                </a:solidFill>
              </a:rPr>
              <a:t>.</a:t>
            </a:r>
            <a:endParaRPr>
              <a:solidFill>
                <a:srgbClr val="434343"/>
              </a:solidFill>
            </a:endParaRPr>
          </a:p>
          <a:p>
            <a:pPr marL="457200" lvl="0" indent="-342900" algn="l">
              <a:spcBef>
                <a:spcPts val="0"/>
              </a:spcBef>
              <a:spcAft>
                <a:spcPts val="0"/>
              </a:spcAft>
              <a:buClr>
                <a:srgbClr val="434343"/>
              </a:buClr>
              <a:buSzPts val="1800"/>
              <a:buChar char="●"/>
              <a:defRPr/>
            </a:pPr>
            <a:r>
              <a:rPr lang="en-US">
                <a:solidFill>
                  <a:srgbClr val="434343"/>
                </a:solidFill>
              </a:rPr>
              <a:t>Un registro es una secuencia de </a:t>
            </a:r>
            <a:r>
              <a:rPr lang="en-US" b="1">
                <a:solidFill>
                  <a:srgbClr val="434343"/>
                </a:solidFill>
              </a:rPr>
              <a:t>campos</a:t>
            </a:r>
            <a:r>
              <a:rPr lang="en-US">
                <a:solidFill>
                  <a:srgbClr val="434343"/>
                </a:solidFill>
              </a:rPr>
              <a:t>. </a:t>
            </a:r>
            <a:endParaRPr>
              <a:solidFill>
                <a:srgbClr val="434343"/>
              </a:solidFill>
            </a:endParaRPr>
          </a:p>
          <a:p>
            <a:pPr marL="0" lvl="0" indent="0" algn="l">
              <a:spcBef>
                <a:spcPts val="1600"/>
              </a:spcBef>
              <a:spcAft>
                <a:spcPts val="1600"/>
              </a:spcAft>
              <a:buNone/>
              <a:defRPr/>
            </a:pPr>
            <a:endParaRPr>
              <a:solidFill>
                <a:srgbClr val="434343"/>
              </a:solidFill>
            </a:endParaRPr>
          </a:p>
        </p:txBody>
      </p:sp>
      <p:sp>
        <p:nvSpPr>
          <p:cNvPr id="6" name="Google Shape;76;p14"/>
          <p:cNvSpPr/>
          <p:nvPr/>
        </p:nvSpPr>
        <p:spPr bwMode="auto">
          <a:xfrm>
            <a:off x="2525535" y="2112134"/>
            <a:ext cx="3666600" cy="875323"/>
          </a:xfrm>
          <a:prstGeom prst="rect">
            <a:avLst/>
          </a:prstGeom>
          <a:noFill/>
          <a:ln>
            <a:noFill/>
          </a:ln>
        </p:spPr>
        <p:txBody>
          <a:bodyPr spcFirstLastPara="1" wrap="square" lIns="91425" tIns="91425" rIns="91425" bIns="91425" anchor="t" anchorCtr="0">
            <a:noAutofit/>
          </a:bodyPr>
          <a:lstStyle/>
          <a:p>
            <a:pPr marL="457200" lvl="0" indent="-317500" algn="l">
              <a:spcBef>
                <a:spcPts val="0"/>
              </a:spcBef>
              <a:spcAft>
                <a:spcPts val="0"/>
              </a:spcAft>
              <a:buClr>
                <a:srgbClr val="434343"/>
              </a:buClr>
              <a:buSzPts val="1400"/>
              <a:buFont typeface="Open Sans"/>
              <a:buChar char="-"/>
              <a:defRPr/>
            </a:pPr>
            <a:r>
              <a:rPr lang="en-US" sz="1600">
                <a:solidFill>
                  <a:srgbClr val="434343"/>
                </a:solidFill>
                <a:latin typeface="Open Sans"/>
                <a:ea typeface="Open Sans"/>
                <a:cs typeface="Open Sans"/>
              </a:rPr>
              <a:t>un archivo ⇔ una tabla </a:t>
            </a:r>
            <a:endParaRPr sz="1600">
              <a:solidFill>
                <a:srgbClr val="434343"/>
              </a:solidFill>
              <a:latin typeface="Open Sans"/>
              <a:ea typeface="Open Sans"/>
              <a:cs typeface="Open Sans"/>
            </a:endParaRPr>
          </a:p>
          <a:p>
            <a:pPr marL="457200" lvl="0" indent="-317500" algn="l">
              <a:spcBef>
                <a:spcPts val="0"/>
              </a:spcBef>
              <a:spcAft>
                <a:spcPts val="0"/>
              </a:spcAft>
              <a:buClr>
                <a:srgbClr val="434343"/>
              </a:buClr>
              <a:buSzPts val="1400"/>
              <a:buFont typeface="Open Sans"/>
              <a:buChar char="-"/>
              <a:defRPr/>
            </a:pPr>
            <a:r>
              <a:rPr lang="en-US" sz="1600">
                <a:solidFill>
                  <a:srgbClr val="434343"/>
                </a:solidFill>
                <a:latin typeface="Open Sans"/>
                <a:ea typeface="Open Sans"/>
                <a:cs typeface="Open Sans"/>
              </a:rPr>
              <a:t>un registro ⇔ una tupla</a:t>
            </a:r>
            <a:endParaRPr sz="1600">
              <a:solidFill>
                <a:srgbClr val="434343"/>
              </a:solidFill>
              <a:latin typeface="Open Sans"/>
              <a:ea typeface="Open Sans"/>
              <a:cs typeface="Open Sans"/>
            </a:endParaRPr>
          </a:p>
          <a:p>
            <a:pPr marL="457200" lvl="0" indent="-317500" algn="l">
              <a:spcBef>
                <a:spcPts val="0"/>
              </a:spcBef>
              <a:spcAft>
                <a:spcPts val="0"/>
              </a:spcAft>
              <a:buClr>
                <a:srgbClr val="434343"/>
              </a:buClr>
              <a:buSzPts val="1400"/>
              <a:buFont typeface="Open Sans"/>
              <a:buChar char="-"/>
              <a:defRPr/>
            </a:pPr>
            <a:r>
              <a:rPr lang="en-US" sz="1600">
                <a:solidFill>
                  <a:srgbClr val="434343"/>
                </a:solidFill>
                <a:latin typeface="Open Sans"/>
                <a:ea typeface="Open Sans"/>
                <a:cs typeface="Open Sans"/>
              </a:rPr>
              <a:t>un campo ⇔ una columna</a:t>
            </a:r>
            <a:endParaRPr sz="1600">
              <a:solidFill>
                <a:srgbClr val="434343"/>
              </a:solidFill>
              <a:latin typeface="Open Sans"/>
              <a:ea typeface="Open Sans"/>
              <a:cs typeface="Open Sans"/>
            </a:endParaRPr>
          </a:p>
        </p:txBody>
      </p:sp>
      <p:pic>
        <p:nvPicPr>
          <p:cNvPr id="7" name="Google Shape;77;p14"/>
          <p:cNvPicPr/>
          <p:nvPr/>
        </p:nvPicPr>
        <p:blipFill>
          <a:blip r:embed="rId2"/>
          <a:srcRect l="15162" t="54736" r="28864" b="13873"/>
          <a:stretch/>
        </p:blipFill>
        <p:spPr bwMode="auto">
          <a:xfrm>
            <a:off x="1819526" y="3177540"/>
            <a:ext cx="5416598" cy="17086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83;p15"/>
          <p:cNvSpPr>
            <a:spLocks noGrp="1"/>
          </p:cNvSpPr>
          <p:nvPr>
            <p:ph type="title"/>
          </p:nvPr>
        </p:nvSpPr>
        <p:spPr bwMode="auto">
          <a:xfrm>
            <a:off x="311700" y="292625"/>
            <a:ext cx="8520600" cy="70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en-US"/>
              <a:t>Conceptos</a:t>
            </a:r>
          </a:p>
        </p:txBody>
      </p:sp>
      <p:sp>
        <p:nvSpPr>
          <p:cNvPr id="5" name="Google Shape;84;p15"/>
          <p:cNvSpPr>
            <a:spLocks noGrp="1"/>
          </p:cNvSpPr>
          <p:nvPr>
            <p:ph type="body" idx="1"/>
          </p:nvPr>
        </p:nvSpPr>
        <p:spPr bwMode="auto">
          <a:xfrm>
            <a:off x="311700" y="1079100"/>
            <a:ext cx="7610169" cy="3607200"/>
          </a:xfrm>
          <a:prstGeom prst="rect">
            <a:avLst/>
          </a:prstGeom>
        </p:spPr>
        <p:txBody>
          <a:bodyPr spcFirstLastPara="1" wrap="square" lIns="91425" tIns="91425" rIns="91425" bIns="91425" anchor="ctr" anchorCtr="0">
            <a:noAutofit/>
          </a:bodyPr>
          <a:lstStyle/>
          <a:p>
            <a:pPr marL="457200" lvl="0" indent="-342900" algn="just">
              <a:spcBef>
                <a:spcPts val="600"/>
              </a:spcBef>
              <a:spcAft>
                <a:spcPts val="0"/>
              </a:spcAft>
              <a:buSzPts val="1800"/>
              <a:buChar char="●"/>
              <a:defRPr/>
            </a:pPr>
            <a:r>
              <a:rPr lang="en-US" sz="2000" b="1">
                <a:solidFill>
                  <a:srgbClr val="000000"/>
                </a:solidFill>
                <a:latin typeface="Arial"/>
                <a:ea typeface="Arial"/>
                <a:cs typeface="Arial"/>
              </a:rPr>
              <a:t>Field:</a:t>
            </a:r>
            <a:r>
              <a:rPr lang="en-US" sz="1900"/>
              <a:t> </a:t>
            </a:r>
            <a:r>
              <a:rPr lang="en-US" sz="1900">
                <a:solidFill>
                  <a:srgbClr val="434343"/>
                </a:solidFill>
              </a:rPr>
              <a:t>Esta es la unidad más pequeña de almacenamiento, también conocido como atributo o columna. Un campo tiene dos propiedades: nombre y tipo de dato. El tipo define el tamaño en bytes que requiere su almacenamiento.  </a:t>
            </a:r>
          </a:p>
          <a:p>
            <a:pPr marL="114300" lvl="0" indent="0" algn="just">
              <a:spcBef>
                <a:spcPts val="600"/>
              </a:spcBef>
              <a:spcAft>
                <a:spcPts val="0"/>
              </a:spcAft>
              <a:buSzPts val="1800"/>
              <a:buNone/>
              <a:defRPr/>
            </a:pPr>
            <a:endParaRPr sz="1900">
              <a:solidFill>
                <a:srgbClr val="434343"/>
              </a:solidFill>
            </a:endParaRPr>
          </a:p>
          <a:p>
            <a:pPr lvl="0" algn="just">
              <a:defRPr/>
            </a:pPr>
            <a:r>
              <a:rPr lang="en-US" sz="2000" b="1">
                <a:solidFill>
                  <a:srgbClr val="000000"/>
                </a:solidFill>
                <a:latin typeface="Arial"/>
                <a:ea typeface="Arial"/>
                <a:cs typeface="Arial"/>
              </a:rPr>
              <a:t>Record : </a:t>
            </a:r>
            <a:r>
              <a:rPr lang="en-US" sz="1900">
                <a:solidFill>
                  <a:srgbClr val="434343"/>
                </a:solidFill>
              </a:rPr>
              <a:t>Es una colección de campos, también conocido como tupla o fila. Por ejemplo, un registro de empleado puede consistir en los siguientes campos: IdEmpleado, Nombre, Dirección, etc.</a:t>
            </a:r>
            <a:r>
              <a:rPr lang="en-US" sz="2000" b="1">
                <a:solidFill>
                  <a:srgbClr val="434343"/>
                </a:solidFill>
                <a:latin typeface="Arial"/>
                <a:ea typeface="Arial"/>
                <a:cs typeface="Arial"/>
              </a:rPr>
              <a:t> </a:t>
            </a:r>
            <a:endParaRPr sz="2000">
              <a:solidFill>
                <a:srgbClr val="434343"/>
              </a:solidFill>
              <a:latin typeface="Arial"/>
              <a:ea typeface="Arial"/>
              <a:cs typeface="Arial"/>
            </a:endParaRPr>
          </a:p>
          <a:p>
            <a:pPr marL="0" lvl="0" indent="0" algn="just">
              <a:spcBef>
                <a:spcPts val="600"/>
              </a:spcBef>
              <a:spcAft>
                <a:spcPts val="0"/>
              </a:spcAft>
              <a:buNone/>
              <a:defRPr/>
            </a:pP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211;p1"/>
          <p:cNvSpPr>
            <a:spLocks noGrp="1"/>
          </p:cNvSpPr>
          <p:nvPr>
            <p:ph type="title"/>
          </p:nvPr>
        </p:nvSpPr>
        <p:spPr bwMode="auto">
          <a:xfrm>
            <a:off x="311700" y="140225"/>
            <a:ext cx="8520600" cy="707400"/>
          </a:xfrm>
          <a:prstGeom prst="rect">
            <a:avLst/>
          </a:prstGeom>
          <a:noFill/>
          <a:ln>
            <a:noFill/>
          </a:ln>
        </p:spPr>
        <p:txBody>
          <a:bodyPr spcFirstLastPara="1" wrap="square" lIns="91425" tIns="91425" rIns="91425" bIns="91425" anchor="t" anchorCtr="0">
            <a:noAutofit/>
          </a:bodyPr>
          <a:lstStyle/>
          <a:p>
            <a:pPr marL="0" lvl="0" indent="0" algn="l">
              <a:lnSpc>
                <a:spcPct val="100000"/>
              </a:lnSpc>
              <a:spcBef>
                <a:spcPts val="0"/>
              </a:spcBef>
              <a:spcAft>
                <a:spcPts val="0"/>
              </a:spcAft>
              <a:buSzPts val="3600"/>
              <a:buNone/>
              <a:defRPr/>
            </a:pPr>
            <a:r>
              <a:rPr lang="en-US"/>
              <a:t>Conceptos</a:t>
            </a:r>
          </a:p>
        </p:txBody>
      </p:sp>
      <p:sp>
        <p:nvSpPr>
          <p:cNvPr id="5" name="Google Shape;212;p1"/>
          <p:cNvSpPr>
            <a:spLocks noGrp="1"/>
          </p:cNvSpPr>
          <p:nvPr>
            <p:ph type="body" idx="1"/>
          </p:nvPr>
        </p:nvSpPr>
        <p:spPr bwMode="auto">
          <a:xfrm>
            <a:off x="311700" y="993530"/>
            <a:ext cx="7583792" cy="3736731"/>
          </a:xfrm>
          <a:prstGeom prst="rect">
            <a:avLst/>
          </a:prstGeom>
          <a:noFill/>
          <a:ln>
            <a:noFill/>
          </a:ln>
        </p:spPr>
        <p:txBody>
          <a:bodyPr spcFirstLastPara="1" wrap="square" lIns="91425" tIns="91425" rIns="91425" bIns="91425" anchor="t" anchorCtr="0">
            <a:noAutofit/>
          </a:bodyPr>
          <a:lstStyle/>
          <a:p>
            <a:pPr marL="457200" marR="0" lvl="0" indent="-342900" algn="just">
              <a:lnSpc>
                <a:spcPct val="114999"/>
              </a:lnSpc>
              <a:spcBef>
                <a:spcPts val="600"/>
              </a:spcBef>
              <a:spcAft>
                <a:spcPts val="0"/>
              </a:spcAft>
              <a:buSzPts val="1800"/>
              <a:buChar char="●"/>
              <a:defRPr/>
            </a:pPr>
            <a:r>
              <a:rPr lang="en-US" sz="1900" b="1">
                <a:solidFill>
                  <a:srgbClr val="000000"/>
                </a:solidFill>
                <a:latin typeface="Arial"/>
                <a:ea typeface="Arial"/>
                <a:cs typeface="Arial"/>
              </a:rPr>
              <a:t>File: </a:t>
            </a:r>
            <a:r>
              <a:rPr lang="en-US">
                <a:solidFill>
                  <a:srgbClr val="434343"/>
                </a:solidFill>
              </a:rPr>
              <a:t>Es un conjunto relacionado de registros, también conocido como tabla o relación.  Un archivo tiene ciertas propiedades como su nombre, tamaño y localización. Los archivos pueden ser archivos de texto o binarios: </a:t>
            </a:r>
            <a:endParaRPr>
              <a:solidFill>
                <a:srgbClr val="434343"/>
              </a:solidFill>
            </a:endParaRPr>
          </a:p>
          <a:p>
            <a:pPr marL="914400" marR="0" lvl="1" indent="-317500" algn="just">
              <a:lnSpc>
                <a:spcPct val="114999"/>
              </a:lnSpc>
              <a:spcBef>
                <a:spcPts val="0"/>
              </a:spcBef>
              <a:spcAft>
                <a:spcPts val="0"/>
              </a:spcAft>
              <a:buClr>
                <a:srgbClr val="434343"/>
              </a:buClr>
              <a:buSzPts val="1400"/>
              <a:buChar char="○"/>
              <a:defRPr/>
            </a:pPr>
            <a:r>
              <a:rPr lang="en-US" sz="1800">
                <a:solidFill>
                  <a:srgbClr val="434343"/>
                </a:solidFill>
              </a:rPr>
              <a:t>Los archivos de texto almacenan números como una secuencia de caracteres</a:t>
            </a:r>
            <a:endParaRPr sz="1800">
              <a:solidFill>
                <a:srgbClr val="434343"/>
              </a:solidFill>
            </a:endParaRPr>
          </a:p>
          <a:p>
            <a:pPr marL="914400" marR="0" lvl="1" indent="-317500" algn="just">
              <a:lnSpc>
                <a:spcPct val="114999"/>
              </a:lnSpc>
              <a:spcBef>
                <a:spcPts val="0"/>
              </a:spcBef>
              <a:spcAft>
                <a:spcPts val="0"/>
              </a:spcAft>
              <a:buClr>
                <a:srgbClr val="434343"/>
              </a:buClr>
              <a:buSzPts val="1400"/>
              <a:buChar char="○"/>
              <a:defRPr/>
            </a:pPr>
            <a:r>
              <a:rPr lang="en-US" sz="1800">
                <a:solidFill>
                  <a:srgbClr val="434343"/>
                </a:solidFill>
              </a:rPr>
              <a:t>Los archivos binarios almacenan números en formato binario</a:t>
            </a:r>
            <a:r>
              <a:rPr lang="en-US" sz="1900" b="1">
                <a:solidFill>
                  <a:srgbClr val="434343"/>
                </a:solidFill>
                <a:latin typeface="Arial"/>
                <a:ea typeface="Arial"/>
                <a:cs typeface="Arial"/>
              </a:rPr>
              <a:t>.</a:t>
            </a:r>
            <a:endParaRPr sz="1900">
              <a:solidFill>
                <a:srgbClr val="000000"/>
              </a:solidFill>
              <a:latin typeface="Arial"/>
              <a:ea typeface="Arial"/>
              <a:cs typeface="Arial"/>
            </a:endParaRPr>
          </a:p>
          <a:p>
            <a:pPr marL="0" lvl="0" indent="0" algn="l">
              <a:lnSpc>
                <a:spcPct val="114999"/>
              </a:lnSpc>
              <a:spcBef>
                <a:spcPts val="0"/>
              </a:spcBef>
              <a:spcAft>
                <a:spcPts val="1600"/>
              </a:spcAft>
              <a:buSzPts val="1800"/>
              <a:buNone/>
              <a:defRPr/>
            </a:pPr>
            <a:endParaRPr sz="13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211;p1"/>
          <p:cNvSpPr>
            <a:spLocks noGrp="1"/>
          </p:cNvSpPr>
          <p:nvPr>
            <p:ph type="title"/>
          </p:nvPr>
        </p:nvSpPr>
        <p:spPr bwMode="auto">
          <a:xfrm>
            <a:off x="311700" y="140225"/>
            <a:ext cx="8520600" cy="707400"/>
          </a:xfrm>
          <a:prstGeom prst="rect">
            <a:avLst/>
          </a:prstGeom>
          <a:noFill/>
          <a:ln>
            <a:noFill/>
          </a:ln>
        </p:spPr>
        <p:txBody>
          <a:bodyPr spcFirstLastPara="1" wrap="square" lIns="91425" tIns="91425" rIns="91425" bIns="91425" anchor="t" anchorCtr="0">
            <a:noAutofit/>
          </a:bodyPr>
          <a:lstStyle/>
          <a:p>
            <a:pPr marL="0" lvl="0" indent="0" algn="l">
              <a:lnSpc>
                <a:spcPct val="100000"/>
              </a:lnSpc>
              <a:spcBef>
                <a:spcPts val="0"/>
              </a:spcBef>
              <a:spcAft>
                <a:spcPts val="0"/>
              </a:spcAft>
              <a:buSzPts val="3600"/>
              <a:buNone/>
              <a:defRPr/>
            </a:pPr>
            <a:r>
              <a:rPr lang="en-US"/>
              <a:t>Conceptos</a:t>
            </a:r>
          </a:p>
        </p:txBody>
      </p:sp>
      <p:sp>
        <p:nvSpPr>
          <p:cNvPr id="5" name="Google Shape;212;p1"/>
          <p:cNvSpPr>
            <a:spLocks noGrp="1"/>
          </p:cNvSpPr>
          <p:nvPr>
            <p:ph type="body" idx="1"/>
          </p:nvPr>
        </p:nvSpPr>
        <p:spPr bwMode="auto">
          <a:xfrm>
            <a:off x="311700" y="1301262"/>
            <a:ext cx="7662923" cy="3341076"/>
          </a:xfrm>
          <a:prstGeom prst="rect">
            <a:avLst/>
          </a:prstGeom>
          <a:noFill/>
          <a:ln>
            <a:noFill/>
          </a:ln>
        </p:spPr>
        <p:txBody>
          <a:bodyPr spcFirstLastPara="1" wrap="square" lIns="91425" tIns="91425" rIns="91425" bIns="91425" anchor="t" anchorCtr="0">
            <a:noAutofit/>
          </a:bodyPr>
          <a:lstStyle/>
          <a:p>
            <a:pPr marL="457200" marR="0" lvl="0" indent="-342900" algn="just">
              <a:lnSpc>
                <a:spcPct val="114999"/>
              </a:lnSpc>
              <a:spcBef>
                <a:spcPts val="0"/>
              </a:spcBef>
              <a:spcAft>
                <a:spcPts val="0"/>
              </a:spcAft>
              <a:buSzPts val="1800"/>
              <a:buChar char="●"/>
              <a:defRPr/>
            </a:pPr>
            <a:r>
              <a:rPr lang="en-US" sz="1900" b="1">
                <a:solidFill>
                  <a:srgbClr val="000000"/>
                </a:solidFill>
                <a:latin typeface="Arial"/>
                <a:ea typeface="Arial"/>
                <a:cs typeface="Arial"/>
              </a:rPr>
              <a:t>File Organization:</a:t>
            </a:r>
            <a:r>
              <a:rPr lang="en-US" sz="2400" b="1">
                <a:solidFill>
                  <a:srgbClr val="000000"/>
                </a:solidFill>
                <a:latin typeface="Arial"/>
                <a:ea typeface="Arial"/>
                <a:cs typeface="Arial"/>
              </a:rPr>
              <a:t> </a:t>
            </a:r>
            <a:r>
              <a:rPr lang="en-US">
                <a:solidFill>
                  <a:srgbClr val="434343"/>
                </a:solidFill>
              </a:rPr>
              <a:t>Un archivo tiene dos facetas: logico y fisico. El archivo lógico es todo el conjunto de registros en modo de [tabla]. Mientras que el físico muestra como los registros son almacenados físicamente en disco. </a:t>
            </a:r>
          </a:p>
          <a:p>
            <a:pPr marL="571500" lvl="1" indent="0" algn="just">
              <a:lnSpc>
                <a:spcPct val="114999"/>
              </a:lnSpc>
              <a:spcBef>
                <a:spcPts val="0"/>
              </a:spcBef>
              <a:buSzPts val="1800"/>
              <a:buNone/>
              <a:defRPr/>
            </a:pPr>
            <a:r>
              <a:rPr lang="en-US" b="1">
                <a:solidFill>
                  <a:srgbClr val="434343"/>
                </a:solidFill>
              </a:rPr>
              <a:t>Organización de Archivos se refiere a la representación física de un archivo en disco. </a:t>
            </a:r>
            <a:endParaRPr sz="1600" b="1" i="1">
              <a:solidFill>
                <a:srgbClr val="000000"/>
              </a:solidFill>
              <a:latin typeface="Arial"/>
              <a:ea typeface="Arial"/>
              <a:cs typeface="Arial"/>
            </a:endParaRPr>
          </a:p>
          <a:p>
            <a:pPr marL="0" lvl="0" indent="0" algn="just">
              <a:lnSpc>
                <a:spcPct val="114999"/>
              </a:lnSpc>
              <a:spcBef>
                <a:spcPts val="600"/>
              </a:spcBef>
              <a:spcAft>
                <a:spcPts val="0"/>
              </a:spcAft>
              <a:buSzPts val="1800"/>
              <a:buNone/>
              <a:defRPr/>
            </a:pPr>
            <a:endParaRPr sz="1900">
              <a:solidFill>
                <a:srgbClr val="000000"/>
              </a:solidFill>
              <a:latin typeface="Arial"/>
              <a:ea typeface="Arial"/>
              <a:cs typeface="Arial"/>
            </a:endParaRPr>
          </a:p>
          <a:p>
            <a:pPr marL="0" lvl="0" indent="0" algn="l">
              <a:lnSpc>
                <a:spcPct val="114999"/>
              </a:lnSpc>
              <a:spcBef>
                <a:spcPts val="0"/>
              </a:spcBef>
              <a:spcAft>
                <a:spcPts val="1600"/>
              </a:spcAft>
              <a:buSzPts val="1800"/>
              <a:buNone/>
              <a:defRPr/>
            </a:pPr>
            <a:endParaRPr sz="13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95;p17"/>
          <p:cNvSpPr>
            <a:spLocks noGrp="1"/>
          </p:cNvSpPr>
          <p:nvPr>
            <p:ph type="title"/>
          </p:nvPr>
        </p:nvSpPr>
        <p:spPr bwMode="auto">
          <a:xfrm>
            <a:off x="311700" y="140225"/>
            <a:ext cx="8520600" cy="70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en-US"/>
              <a:t>Conceptos</a:t>
            </a:r>
          </a:p>
        </p:txBody>
      </p:sp>
      <p:sp>
        <p:nvSpPr>
          <p:cNvPr id="5" name="Google Shape;96;p17"/>
          <p:cNvSpPr>
            <a:spLocks noGrp="1"/>
          </p:cNvSpPr>
          <p:nvPr>
            <p:ph type="body" idx="1"/>
          </p:nvPr>
        </p:nvSpPr>
        <p:spPr bwMode="auto">
          <a:xfrm>
            <a:off x="311700" y="847625"/>
            <a:ext cx="7777223" cy="4032106"/>
          </a:xfrm>
          <a:prstGeom prst="rect">
            <a:avLst/>
          </a:prstGeom>
        </p:spPr>
        <p:txBody>
          <a:bodyPr spcFirstLastPara="1" wrap="square" lIns="91425" tIns="91425" rIns="91425" bIns="91425" anchor="t" anchorCtr="0">
            <a:noAutofit/>
          </a:bodyPr>
          <a:lstStyle/>
          <a:p>
            <a:pPr marL="457200" marR="0" lvl="0" indent="-342900" algn="just">
              <a:lnSpc>
                <a:spcPct val="114999"/>
              </a:lnSpc>
              <a:spcBef>
                <a:spcPts val="600"/>
              </a:spcBef>
              <a:spcAft>
                <a:spcPts val="0"/>
              </a:spcAft>
              <a:buSzPts val="1800"/>
              <a:buChar char="●"/>
              <a:defRPr/>
            </a:pPr>
            <a:r>
              <a:rPr lang="en-US" sz="1900" b="1">
                <a:solidFill>
                  <a:srgbClr val="000000"/>
                </a:solidFill>
                <a:latin typeface="Arial"/>
                <a:ea typeface="Arial"/>
                <a:cs typeface="Arial"/>
              </a:rPr>
              <a:t>Key</a:t>
            </a:r>
            <a:r>
              <a:rPr lang="en-US" sz="2000" b="1">
                <a:solidFill>
                  <a:srgbClr val="000000"/>
                </a:solidFill>
                <a:latin typeface="Arial"/>
                <a:ea typeface="Arial"/>
                <a:cs typeface="Arial"/>
              </a:rPr>
              <a:t>: </a:t>
            </a:r>
            <a:r>
              <a:rPr lang="en-US">
                <a:solidFill>
                  <a:srgbClr val="434343"/>
                </a:solidFill>
              </a:rPr>
              <a:t>Este es un atributo que identifica de manera única a cada registro. Similar a la clave primaria de una tabla en una base de datos.  </a:t>
            </a:r>
            <a:endParaRPr sz="2000" b="1">
              <a:solidFill>
                <a:srgbClr val="000000"/>
              </a:solidFill>
              <a:latin typeface="Arial"/>
              <a:ea typeface="Arial"/>
              <a:cs typeface="Arial"/>
            </a:endParaRPr>
          </a:p>
          <a:p>
            <a:pPr marL="457200" marR="0" lvl="0" indent="-342900" algn="just">
              <a:lnSpc>
                <a:spcPct val="114999"/>
              </a:lnSpc>
              <a:spcBef>
                <a:spcPts val="0"/>
              </a:spcBef>
              <a:spcAft>
                <a:spcPts val="0"/>
              </a:spcAft>
              <a:buSzPts val="1800"/>
              <a:buChar char="●"/>
              <a:defRPr/>
            </a:pPr>
            <a:r>
              <a:rPr lang="en-US" sz="1900" b="1">
                <a:solidFill>
                  <a:srgbClr val="000000"/>
                </a:solidFill>
                <a:latin typeface="Arial"/>
                <a:ea typeface="Arial"/>
                <a:cs typeface="Arial"/>
              </a:rPr>
              <a:t>Page</a:t>
            </a:r>
            <a:r>
              <a:rPr lang="en-US" sz="2000" b="1">
                <a:solidFill>
                  <a:srgbClr val="000000"/>
                </a:solidFill>
                <a:latin typeface="Arial"/>
                <a:ea typeface="Arial"/>
                <a:cs typeface="Arial"/>
              </a:rPr>
              <a:t>: </a:t>
            </a:r>
            <a:r>
              <a:rPr lang="en-US">
                <a:solidFill>
                  <a:srgbClr val="434343"/>
                </a:solidFill>
              </a:rPr>
              <a:t>Un archivo es transferido hacia la memoria principal para realizar operación como inserción, modificación eliminación, búsqueda, etc. Si el archivo es demasiado grande, este es fragmentado en páginas de igual tamaño (bloques), el cual es la unidad de intercambio entre el disco y la memoria principal.</a:t>
            </a:r>
            <a:r>
              <a:rPr lang="en-US" sz="2000" b="1">
                <a:solidFill>
                  <a:srgbClr val="000000"/>
                </a:solidFill>
                <a:latin typeface="Arial"/>
                <a:ea typeface="Arial"/>
                <a:cs typeface="Arial"/>
              </a:rPr>
              <a:t> </a:t>
            </a:r>
            <a:endParaRPr sz="2000">
              <a:solidFill>
                <a:srgbClr val="000000"/>
              </a:solidFill>
              <a:latin typeface="Arial"/>
              <a:ea typeface="Arial"/>
              <a:cs typeface="Arial"/>
            </a:endParaRPr>
          </a:p>
          <a:p>
            <a:pPr marL="457200" marR="0" lvl="0" indent="-342900" algn="just">
              <a:lnSpc>
                <a:spcPct val="114999"/>
              </a:lnSpc>
              <a:spcBef>
                <a:spcPts val="0"/>
              </a:spcBef>
              <a:spcAft>
                <a:spcPts val="0"/>
              </a:spcAft>
              <a:buSzPts val="1800"/>
              <a:buChar char="●"/>
              <a:defRPr/>
            </a:pPr>
            <a:r>
              <a:rPr lang="en-US" sz="1900" b="1">
                <a:solidFill>
                  <a:srgbClr val="000000"/>
                </a:solidFill>
                <a:latin typeface="Arial"/>
                <a:ea typeface="Arial"/>
                <a:cs typeface="Arial"/>
              </a:rPr>
              <a:t>Index</a:t>
            </a:r>
            <a:r>
              <a:rPr lang="en-US" sz="2000" b="1">
                <a:solidFill>
                  <a:srgbClr val="000000"/>
                </a:solidFill>
                <a:latin typeface="Arial"/>
                <a:ea typeface="Arial"/>
                <a:cs typeface="Arial"/>
              </a:rPr>
              <a:t>:</a:t>
            </a:r>
            <a:r>
              <a:rPr lang="en-US">
                <a:solidFill>
                  <a:srgbClr val="434343"/>
                </a:solidFill>
              </a:rPr>
              <a:t> Este un puntero a un registro en un archivo, el cual provee acceso eficiente y rápido a los registros. </a:t>
            </a:r>
            <a:endParaRPr sz="2000">
              <a:solidFill>
                <a:srgbClr val="000000"/>
              </a:solidFill>
              <a:latin typeface="Arial"/>
              <a:ea typeface="Arial"/>
              <a:cs typeface="Arial"/>
            </a:endParaRPr>
          </a:p>
          <a:p>
            <a:pPr marL="0" lvl="0" indent="0" algn="just">
              <a:spcBef>
                <a:spcPts val="600"/>
              </a:spcBef>
              <a:spcAft>
                <a:spcPts val="0"/>
              </a:spcAft>
              <a:buNone/>
              <a:defRPr/>
            </a:pPr>
            <a:endParaRPr sz="1500" b="1">
              <a:solidFill>
                <a:srgbClr val="000000"/>
              </a:solidFill>
              <a:latin typeface="Arial"/>
              <a:ea typeface="Arial"/>
              <a:cs typeface="Arial"/>
            </a:endParaRPr>
          </a:p>
          <a:p>
            <a:pPr marL="0" lvl="0" indent="0" algn="just">
              <a:spcBef>
                <a:spcPts val="600"/>
              </a:spcBef>
              <a:spcAft>
                <a:spcPts val="0"/>
              </a:spcAft>
              <a:buNone/>
              <a:defRPr/>
            </a:pPr>
            <a:endParaRPr sz="1500">
              <a:solidFill>
                <a:srgbClr val="000000"/>
              </a:solidFill>
              <a:latin typeface="Arial"/>
              <a:ea typeface="Arial"/>
              <a:cs typeface="Arial"/>
            </a:endParaRPr>
          </a:p>
          <a:p>
            <a:pPr marL="0" lvl="0" indent="0" algn="l">
              <a:spcBef>
                <a:spcPts val="0"/>
              </a:spcBef>
              <a:spcAft>
                <a:spcPts val="1600"/>
              </a:spcAft>
              <a:buNone/>
              <a:defRPr/>
            </a:pPr>
            <a:endParaRPr sz="9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01;p18"/>
          <p:cNvSpPr>
            <a:spLocks noGrp="1"/>
          </p:cNvSpPr>
          <p:nvPr>
            <p:ph type="title"/>
          </p:nvPr>
        </p:nvSpPr>
        <p:spPr bwMode="auto">
          <a:xfrm>
            <a:off x="311700" y="140225"/>
            <a:ext cx="8520600" cy="70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en-US" dirty="0" err="1"/>
              <a:t>Operaciones</a:t>
            </a:r>
            <a:r>
              <a:rPr lang="en-US" dirty="0"/>
              <a:t> </a:t>
            </a:r>
            <a:r>
              <a:rPr lang="en-US" dirty="0" err="1"/>
              <a:t>básicas</a:t>
            </a:r>
            <a:r>
              <a:rPr lang="en-US" dirty="0"/>
              <a:t> </a:t>
            </a:r>
            <a:r>
              <a:rPr lang="en-US" dirty="0" err="1"/>
              <a:t>en</a:t>
            </a:r>
            <a:r>
              <a:rPr lang="en-US" dirty="0"/>
              <a:t> </a:t>
            </a:r>
            <a:r>
              <a:rPr lang="en-US" dirty="0" err="1"/>
              <a:t>archivos</a:t>
            </a:r>
            <a:endParaRPr lang="en-US" dirty="0"/>
          </a:p>
        </p:txBody>
      </p:sp>
      <p:sp>
        <p:nvSpPr>
          <p:cNvPr id="5" name="Google Shape;102;p18"/>
          <p:cNvSpPr>
            <a:spLocks noGrp="1"/>
          </p:cNvSpPr>
          <p:nvPr>
            <p:ph type="body" idx="1"/>
          </p:nvPr>
        </p:nvSpPr>
        <p:spPr bwMode="auto">
          <a:xfrm>
            <a:off x="311700" y="837825"/>
            <a:ext cx="7627754" cy="4165450"/>
          </a:xfrm>
          <a:prstGeom prst="rect">
            <a:avLst/>
          </a:prstGeom>
        </p:spPr>
        <p:txBody>
          <a:bodyPr spcFirstLastPara="1" wrap="square" lIns="91425" tIns="91425" rIns="91425" bIns="91425" anchor="t" anchorCtr="0">
            <a:noAutofit/>
          </a:bodyPr>
          <a:lstStyle/>
          <a:p>
            <a:pPr marL="457200" lvl="0" indent="-342900" algn="just">
              <a:lnSpc>
                <a:spcPct val="150000"/>
              </a:lnSpc>
              <a:spcBef>
                <a:spcPts val="600"/>
              </a:spcBef>
              <a:spcAft>
                <a:spcPts val="0"/>
              </a:spcAft>
              <a:buSzPts val="1800"/>
              <a:buFont typeface="Arial"/>
              <a:buChar char="●"/>
              <a:defRPr/>
            </a:pPr>
            <a:r>
              <a:rPr lang="en-US" sz="2300" b="1" dirty="0">
                <a:solidFill>
                  <a:srgbClr val="000000"/>
                </a:solidFill>
                <a:latin typeface="Arial"/>
                <a:ea typeface="Arial"/>
                <a:cs typeface="Arial"/>
              </a:rPr>
              <a:t>Read:  </a:t>
            </a:r>
            <a:r>
              <a:rPr lang="en-US" sz="2100" dirty="0">
                <a:solidFill>
                  <a:srgbClr val="434343"/>
                </a:solidFill>
              </a:rPr>
              <a:t>Es </a:t>
            </a:r>
            <a:r>
              <a:rPr lang="en-US" sz="2100" dirty="0" err="1">
                <a:solidFill>
                  <a:srgbClr val="434343"/>
                </a:solidFill>
              </a:rPr>
              <a:t>es</a:t>
            </a:r>
            <a:r>
              <a:rPr lang="en-US" sz="2100" dirty="0">
                <a:solidFill>
                  <a:srgbClr val="434343"/>
                </a:solidFill>
              </a:rPr>
              <a:t> </a:t>
            </a:r>
            <a:r>
              <a:rPr lang="en-US" sz="2100" dirty="0" err="1">
                <a:solidFill>
                  <a:srgbClr val="434343"/>
                </a:solidFill>
              </a:rPr>
              <a:t>el</a:t>
            </a:r>
            <a:r>
              <a:rPr lang="en-US" sz="2100" dirty="0">
                <a:solidFill>
                  <a:srgbClr val="434343"/>
                </a:solidFill>
              </a:rPr>
              <a:t> </a:t>
            </a:r>
            <a:r>
              <a:rPr lang="en-US" sz="2100" dirty="0" err="1">
                <a:solidFill>
                  <a:srgbClr val="434343"/>
                </a:solidFill>
              </a:rPr>
              <a:t>proceso</a:t>
            </a:r>
            <a:r>
              <a:rPr lang="en-US" sz="2100" dirty="0">
                <a:solidFill>
                  <a:srgbClr val="434343"/>
                </a:solidFill>
              </a:rPr>
              <a:t> de leer </a:t>
            </a:r>
            <a:r>
              <a:rPr lang="en-US" sz="2100" dirty="0" err="1">
                <a:solidFill>
                  <a:srgbClr val="434343"/>
                </a:solidFill>
              </a:rPr>
              <a:t>registros</a:t>
            </a:r>
            <a:r>
              <a:rPr lang="en-US" sz="2100" dirty="0">
                <a:solidFill>
                  <a:srgbClr val="434343"/>
                </a:solidFill>
              </a:rPr>
              <a:t> </a:t>
            </a:r>
            <a:r>
              <a:rPr lang="en-US" sz="2100" dirty="0" err="1">
                <a:solidFill>
                  <a:srgbClr val="434343"/>
                </a:solidFill>
              </a:rPr>
              <a:t>desde</a:t>
            </a:r>
            <a:r>
              <a:rPr lang="en-US" sz="2100" dirty="0">
                <a:solidFill>
                  <a:srgbClr val="434343"/>
                </a:solidFill>
              </a:rPr>
              <a:t> un </a:t>
            </a:r>
            <a:r>
              <a:rPr lang="en-US" sz="2100" dirty="0" err="1">
                <a:solidFill>
                  <a:srgbClr val="434343"/>
                </a:solidFill>
              </a:rPr>
              <a:t>archivo</a:t>
            </a:r>
            <a:r>
              <a:rPr lang="en-US" sz="2100" dirty="0">
                <a:solidFill>
                  <a:srgbClr val="434343"/>
                </a:solidFill>
              </a:rPr>
              <a:t>, de </a:t>
            </a:r>
            <a:r>
              <a:rPr lang="en-US" sz="2100" dirty="0" err="1">
                <a:solidFill>
                  <a:srgbClr val="434343"/>
                </a:solidFill>
              </a:rPr>
              <a:t>esta</a:t>
            </a:r>
            <a:r>
              <a:rPr lang="en-US" sz="2100" dirty="0">
                <a:solidFill>
                  <a:srgbClr val="434343"/>
                </a:solidFill>
              </a:rPr>
              <a:t> </a:t>
            </a:r>
            <a:r>
              <a:rPr lang="en-US" sz="2100" dirty="0" err="1">
                <a:solidFill>
                  <a:srgbClr val="434343"/>
                </a:solidFill>
              </a:rPr>
              <a:t>manera</a:t>
            </a:r>
            <a:r>
              <a:rPr lang="en-US" sz="2100" dirty="0">
                <a:solidFill>
                  <a:srgbClr val="434343"/>
                </a:solidFill>
              </a:rPr>
              <a:t> se </a:t>
            </a:r>
            <a:r>
              <a:rPr lang="en-US" sz="2100" dirty="0" err="1">
                <a:solidFill>
                  <a:srgbClr val="434343"/>
                </a:solidFill>
              </a:rPr>
              <a:t>pueden</a:t>
            </a:r>
            <a:r>
              <a:rPr lang="en-US" sz="2100" dirty="0">
                <a:solidFill>
                  <a:srgbClr val="434343"/>
                </a:solidFill>
              </a:rPr>
              <a:t> </a:t>
            </a:r>
            <a:r>
              <a:rPr lang="en-US" sz="2100" dirty="0" err="1">
                <a:solidFill>
                  <a:srgbClr val="434343"/>
                </a:solidFill>
              </a:rPr>
              <a:t>efectuar</a:t>
            </a:r>
            <a:r>
              <a:rPr lang="en-US" sz="2100" dirty="0">
                <a:solidFill>
                  <a:srgbClr val="434343"/>
                </a:solidFill>
              </a:rPr>
              <a:t> las </a:t>
            </a:r>
            <a:r>
              <a:rPr lang="en-US" sz="2100" dirty="0" err="1">
                <a:solidFill>
                  <a:srgbClr val="434343"/>
                </a:solidFill>
              </a:rPr>
              <a:t>operaciones</a:t>
            </a:r>
            <a:r>
              <a:rPr lang="en-US" sz="2100" dirty="0">
                <a:solidFill>
                  <a:srgbClr val="434343"/>
                </a:solidFill>
              </a:rPr>
              <a:t> </a:t>
            </a:r>
            <a:r>
              <a:rPr lang="en-US" sz="2100" dirty="0" err="1">
                <a:solidFill>
                  <a:srgbClr val="434343"/>
                </a:solidFill>
              </a:rPr>
              <a:t>necesarias</a:t>
            </a:r>
            <a:r>
              <a:rPr lang="en-US" sz="2100" dirty="0">
                <a:solidFill>
                  <a:srgbClr val="434343"/>
                </a:solidFill>
              </a:rPr>
              <a:t> </a:t>
            </a:r>
            <a:r>
              <a:rPr lang="en-US" sz="2100" dirty="0" err="1">
                <a:solidFill>
                  <a:srgbClr val="434343"/>
                </a:solidFill>
              </a:rPr>
              <a:t>sobre</a:t>
            </a:r>
            <a:r>
              <a:rPr lang="en-US" sz="2100" dirty="0">
                <a:solidFill>
                  <a:srgbClr val="434343"/>
                </a:solidFill>
              </a:rPr>
              <a:t> los </a:t>
            </a:r>
            <a:r>
              <a:rPr lang="en-US" sz="2100" dirty="0" err="1">
                <a:solidFill>
                  <a:srgbClr val="434343"/>
                </a:solidFill>
              </a:rPr>
              <a:t>campos</a:t>
            </a:r>
            <a:r>
              <a:rPr lang="en-US" sz="2100" dirty="0">
                <a:solidFill>
                  <a:srgbClr val="434343"/>
                </a:solidFill>
              </a:rPr>
              <a:t> del </a:t>
            </a:r>
            <a:r>
              <a:rPr lang="en-US" sz="2100" dirty="0" err="1">
                <a:solidFill>
                  <a:srgbClr val="434343"/>
                </a:solidFill>
              </a:rPr>
              <a:t>registro</a:t>
            </a:r>
            <a:r>
              <a:rPr lang="en-US" sz="2100" dirty="0">
                <a:solidFill>
                  <a:srgbClr val="434343"/>
                </a:solidFill>
              </a:rPr>
              <a:t>.</a:t>
            </a:r>
            <a:endParaRPr sz="2100" dirty="0">
              <a:solidFill>
                <a:srgbClr val="434343"/>
              </a:solidFill>
            </a:endParaRPr>
          </a:p>
          <a:p>
            <a:pPr marL="457200" lvl="0" indent="-342900" algn="just">
              <a:lnSpc>
                <a:spcPct val="150000"/>
              </a:lnSpc>
              <a:spcBef>
                <a:spcPts val="0"/>
              </a:spcBef>
              <a:spcAft>
                <a:spcPts val="0"/>
              </a:spcAft>
              <a:buSzPts val="1800"/>
              <a:buFont typeface="Arial"/>
              <a:buChar char="●"/>
              <a:defRPr/>
            </a:pPr>
            <a:r>
              <a:rPr lang="en-US" sz="2300" b="1" dirty="0">
                <a:solidFill>
                  <a:srgbClr val="000000"/>
                </a:solidFill>
                <a:latin typeface="Arial"/>
                <a:ea typeface="Arial"/>
                <a:cs typeface="Arial"/>
              </a:rPr>
              <a:t>Write: </a:t>
            </a:r>
            <a:r>
              <a:rPr lang="en-US" sz="2100" dirty="0">
                <a:solidFill>
                  <a:srgbClr val="434343"/>
                </a:solidFill>
              </a:rPr>
              <a:t>Es </a:t>
            </a:r>
            <a:r>
              <a:rPr lang="en-US" sz="2100" dirty="0" err="1">
                <a:solidFill>
                  <a:srgbClr val="434343"/>
                </a:solidFill>
              </a:rPr>
              <a:t>el</a:t>
            </a:r>
            <a:r>
              <a:rPr lang="en-US" sz="2100" dirty="0">
                <a:solidFill>
                  <a:srgbClr val="434343"/>
                </a:solidFill>
              </a:rPr>
              <a:t> </a:t>
            </a:r>
            <a:r>
              <a:rPr lang="en-US" sz="2100" dirty="0" err="1">
                <a:solidFill>
                  <a:srgbClr val="434343"/>
                </a:solidFill>
              </a:rPr>
              <a:t>proceso</a:t>
            </a:r>
            <a:r>
              <a:rPr lang="en-US" sz="2100" dirty="0">
                <a:solidFill>
                  <a:srgbClr val="434343"/>
                </a:solidFill>
              </a:rPr>
              <a:t> de </a:t>
            </a:r>
            <a:r>
              <a:rPr lang="en-US" sz="2100" dirty="0" err="1">
                <a:solidFill>
                  <a:srgbClr val="434343"/>
                </a:solidFill>
              </a:rPr>
              <a:t>escribir</a:t>
            </a:r>
            <a:r>
              <a:rPr lang="en-US" sz="2100" dirty="0">
                <a:solidFill>
                  <a:srgbClr val="434343"/>
                </a:solidFill>
              </a:rPr>
              <a:t> </a:t>
            </a:r>
            <a:r>
              <a:rPr lang="en-US" sz="2100" dirty="0" err="1">
                <a:solidFill>
                  <a:srgbClr val="434343"/>
                </a:solidFill>
              </a:rPr>
              <a:t>nuevos</a:t>
            </a:r>
            <a:r>
              <a:rPr lang="en-US" sz="2100" dirty="0">
                <a:solidFill>
                  <a:srgbClr val="434343"/>
                </a:solidFill>
              </a:rPr>
              <a:t> </a:t>
            </a:r>
            <a:r>
              <a:rPr lang="en-US" sz="2100" dirty="0" err="1">
                <a:solidFill>
                  <a:srgbClr val="434343"/>
                </a:solidFill>
              </a:rPr>
              <a:t>registros</a:t>
            </a:r>
            <a:r>
              <a:rPr lang="en-US" sz="2100" dirty="0">
                <a:solidFill>
                  <a:srgbClr val="434343"/>
                </a:solidFill>
              </a:rPr>
              <a:t> a un </a:t>
            </a:r>
            <a:r>
              <a:rPr lang="en-US" sz="2100" dirty="0" err="1">
                <a:solidFill>
                  <a:srgbClr val="434343"/>
                </a:solidFill>
              </a:rPr>
              <a:t>archivo</a:t>
            </a:r>
            <a:r>
              <a:rPr lang="en-US" sz="2100" dirty="0">
                <a:solidFill>
                  <a:srgbClr val="434343"/>
                </a:solidFill>
              </a:rPr>
              <a:t>. </a:t>
            </a:r>
            <a:r>
              <a:rPr lang="en-US" sz="2100" dirty="0" err="1">
                <a:solidFill>
                  <a:srgbClr val="434343"/>
                </a:solidFill>
              </a:rPr>
              <a:t>Pueden</a:t>
            </a:r>
            <a:r>
              <a:rPr lang="en-US" sz="2100" dirty="0">
                <a:solidFill>
                  <a:srgbClr val="434343"/>
                </a:solidFill>
              </a:rPr>
              <a:t> ser </a:t>
            </a:r>
            <a:r>
              <a:rPr lang="en-US" sz="2100" dirty="0" err="1">
                <a:solidFill>
                  <a:srgbClr val="434343"/>
                </a:solidFill>
              </a:rPr>
              <a:t>agregados</a:t>
            </a:r>
            <a:r>
              <a:rPr lang="en-US" sz="2100" dirty="0">
                <a:solidFill>
                  <a:srgbClr val="434343"/>
                </a:solidFill>
              </a:rPr>
              <a:t> al final del </a:t>
            </a:r>
            <a:r>
              <a:rPr lang="en-US" sz="2100" dirty="0" err="1">
                <a:solidFill>
                  <a:srgbClr val="434343"/>
                </a:solidFill>
              </a:rPr>
              <a:t>archivo</a:t>
            </a:r>
            <a:r>
              <a:rPr lang="en-US" sz="2100" dirty="0">
                <a:solidFill>
                  <a:srgbClr val="434343"/>
                </a:solidFill>
              </a:rPr>
              <a:t> o </a:t>
            </a:r>
            <a:r>
              <a:rPr lang="en-US" sz="2100" dirty="0" err="1">
                <a:solidFill>
                  <a:srgbClr val="434343"/>
                </a:solidFill>
              </a:rPr>
              <a:t>insertados</a:t>
            </a:r>
            <a:r>
              <a:rPr lang="en-US" sz="2100" dirty="0">
                <a:solidFill>
                  <a:srgbClr val="434343"/>
                </a:solidFill>
              </a:rPr>
              <a:t> </a:t>
            </a:r>
            <a:r>
              <a:rPr lang="en-US" sz="2100" dirty="0" err="1">
                <a:solidFill>
                  <a:srgbClr val="434343"/>
                </a:solidFill>
              </a:rPr>
              <a:t>en</a:t>
            </a:r>
            <a:r>
              <a:rPr lang="en-US" sz="2100" dirty="0">
                <a:solidFill>
                  <a:srgbClr val="434343"/>
                </a:solidFill>
              </a:rPr>
              <a:t> una </a:t>
            </a:r>
            <a:r>
              <a:rPr lang="en-US" sz="2100" dirty="0" err="1">
                <a:solidFill>
                  <a:srgbClr val="434343"/>
                </a:solidFill>
              </a:rPr>
              <a:t>posición</a:t>
            </a:r>
            <a:r>
              <a:rPr lang="en-US" sz="2100" dirty="0">
                <a:solidFill>
                  <a:srgbClr val="434343"/>
                </a:solidFill>
              </a:rPr>
              <a:t> </a:t>
            </a:r>
            <a:r>
              <a:rPr lang="en-US" sz="2100" dirty="0" err="1">
                <a:solidFill>
                  <a:srgbClr val="434343"/>
                </a:solidFill>
              </a:rPr>
              <a:t>determinada</a:t>
            </a:r>
            <a:r>
              <a:rPr lang="en-US" sz="2100" dirty="0">
                <a:solidFill>
                  <a:srgbClr val="434343"/>
                </a:solidFill>
              </a:rPr>
              <a:t>.</a:t>
            </a:r>
            <a:endParaRPr sz="2300" dirty="0">
              <a:solidFill>
                <a:srgbClr val="000000"/>
              </a:solidFill>
              <a:latin typeface="Arial"/>
              <a:ea typeface="Arial"/>
              <a:cs typeface="Arial"/>
            </a:endParaRPr>
          </a:p>
          <a:p>
            <a:pPr marL="457200" lvl="0" indent="-342900" algn="just">
              <a:lnSpc>
                <a:spcPct val="150000"/>
              </a:lnSpc>
              <a:spcBef>
                <a:spcPts val="0"/>
              </a:spcBef>
              <a:spcAft>
                <a:spcPts val="0"/>
              </a:spcAft>
              <a:buSzPts val="1800"/>
              <a:buFont typeface="Arial"/>
              <a:buChar char="●"/>
              <a:defRPr/>
            </a:pPr>
            <a:r>
              <a:rPr lang="es-PE" sz="2300" b="1" dirty="0" err="1">
                <a:latin typeface="Arial"/>
                <a:ea typeface="Arial"/>
                <a:cs typeface="Arial"/>
              </a:rPr>
              <a:t>Delete</a:t>
            </a:r>
            <a:r>
              <a:rPr lang="es-PE" sz="2300" b="1" dirty="0">
                <a:latin typeface="Arial"/>
                <a:ea typeface="Arial"/>
                <a:cs typeface="Arial"/>
              </a:rPr>
              <a:t>:  </a:t>
            </a:r>
            <a:r>
              <a:rPr lang="es-PE" dirty="0">
                <a:solidFill>
                  <a:srgbClr val="434343"/>
                </a:solidFill>
              </a:rPr>
              <a:t>Remueve registros del archivo.</a:t>
            </a:r>
          </a:p>
          <a:p>
            <a:pPr marL="114300" lvl="0" indent="0" algn="just">
              <a:spcBef>
                <a:spcPts val="0"/>
              </a:spcBef>
              <a:spcAft>
                <a:spcPts val="0"/>
              </a:spcAft>
              <a:buSzPts val="1800"/>
              <a:buNone/>
              <a:defRPr/>
            </a:pPr>
            <a:endParaRPr lang="es-PE" dirty="0">
              <a:solidFill>
                <a:schemeClr val="bg2">
                  <a:lumMod val="50000"/>
                </a:schemeClr>
              </a:solidFill>
              <a:latin typeface="Arial"/>
              <a:ea typeface="Arial"/>
              <a:cs typeface="Arial"/>
            </a:endParaRPr>
          </a:p>
          <a:p>
            <a:pPr marL="0" lvl="0" indent="0" algn="just">
              <a:spcBef>
                <a:spcPts val="600"/>
              </a:spcBef>
              <a:spcAft>
                <a:spcPts val="0"/>
              </a:spcAft>
              <a:buNone/>
              <a:defRPr/>
            </a:pPr>
            <a:endParaRPr dirty="0">
              <a:solidFill>
                <a:srgbClr val="000000"/>
              </a:solidFill>
              <a:latin typeface="Arial"/>
              <a:ea typeface="Arial"/>
              <a:cs typeface="Arial"/>
            </a:endParaRPr>
          </a:p>
          <a:p>
            <a:pPr marL="0" lvl="0" indent="0" algn="l">
              <a:spcBef>
                <a:spcPts val="0"/>
              </a:spcBef>
              <a:spcAft>
                <a:spcPts val="1600"/>
              </a:spcAft>
              <a:buNone/>
              <a:defRPr/>
            </a:pPr>
            <a:endParaRPr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Google Shape;101;p18"/>
          <p:cNvSpPr>
            <a:spLocks noGrp="1"/>
          </p:cNvSpPr>
          <p:nvPr>
            <p:ph type="title"/>
          </p:nvPr>
        </p:nvSpPr>
        <p:spPr bwMode="auto">
          <a:xfrm>
            <a:off x="311700" y="140225"/>
            <a:ext cx="8520600" cy="70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en-US"/>
              <a:t>Operaciones básicas en archivos</a:t>
            </a:r>
          </a:p>
        </p:txBody>
      </p:sp>
      <p:sp>
        <p:nvSpPr>
          <p:cNvPr id="5" name="Google Shape;102;p18"/>
          <p:cNvSpPr>
            <a:spLocks noGrp="1"/>
          </p:cNvSpPr>
          <p:nvPr>
            <p:ph type="body" idx="1"/>
          </p:nvPr>
        </p:nvSpPr>
        <p:spPr bwMode="auto">
          <a:xfrm>
            <a:off x="311700" y="837825"/>
            <a:ext cx="7627754" cy="4165450"/>
          </a:xfrm>
          <a:prstGeom prst="rect">
            <a:avLst/>
          </a:prstGeom>
        </p:spPr>
        <p:txBody>
          <a:bodyPr spcFirstLastPara="1" wrap="square" lIns="91425" tIns="91425" rIns="91425" bIns="91425" anchor="t" anchorCtr="0">
            <a:noAutofit/>
          </a:bodyPr>
          <a:lstStyle/>
          <a:p>
            <a:pPr marL="457200" lvl="0" indent="-342900" algn="just">
              <a:lnSpc>
                <a:spcPct val="150000"/>
              </a:lnSpc>
              <a:spcBef>
                <a:spcPts val="600"/>
              </a:spcBef>
              <a:spcAft>
                <a:spcPts val="0"/>
              </a:spcAft>
              <a:buSzPts val="1800"/>
              <a:buFont typeface="Arial"/>
              <a:buChar char="●"/>
              <a:defRPr/>
            </a:pPr>
            <a:r>
              <a:rPr lang="en-US" sz="2300" b="1">
                <a:solidFill>
                  <a:srgbClr val="000000"/>
                </a:solidFill>
                <a:latin typeface="Arial"/>
                <a:ea typeface="Arial"/>
                <a:cs typeface="Arial"/>
              </a:rPr>
              <a:t>Read:  </a:t>
            </a:r>
            <a:r>
              <a:rPr lang="en-US" sz="2100">
                <a:solidFill>
                  <a:srgbClr val="434343"/>
                </a:solidFill>
              </a:rPr>
              <a:t>Es es el proceso de leer registros desde un archivo, de esta manera se pueden efectuar las operaciones necesarias sobre los campos del registro.</a:t>
            </a:r>
            <a:endParaRPr sz="2100">
              <a:solidFill>
                <a:srgbClr val="434343"/>
              </a:solidFill>
            </a:endParaRPr>
          </a:p>
          <a:p>
            <a:pPr marL="457200" lvl="0" indent="-342900" algn="just">
              <a:lnSpc>
                <a:spcPct val="150000"/>
              </a:lnSpc>
              <a:spcBef>
                <a:spcPts val="0"/>
              </a:spcBef>
              <a:spcAft>
                <a:spcPts val="0"/>
              </a:spcAft>
              <a:buSzPts val="1800"/>
              <a:buFont typeface="Arial"/>
              <a:buChar char="●"/>
              <a:defRPr/>
            </a:pPr>
            <a:r>
              <a:rPr lang="en-US" sz="2300" b="1">
                <a:solidFill>
                  <a:srgbClr val="000000"/>
                </a:solidFill>
                <a:latin typeface="Arial"/>
                <a:ea typeface="Arial"/>
                <a:cs typeface="Arial"/>
              </a:rPr>
              <a:t>Write: </a:t>
            </a:r>
            <a:r>
              <a:rPr lang="en-US" sz="2100">
                <a:solidFill>
                  <a:srgbClr val="434343"/>
                </a:solidFill>
              </a:rPr>
              <a:t>Es el proceso de escribir nuevos registros a un archivo. Pueden ser agregados al final del archivo o insertados en una posición determinada.</a:t>
            </a:r>
            <a:endParaRPr sz="2300">
              <a:solidFill>
                <a:srgbClr val="000000"/>
              </a:solidFill>
              <a:latin typeface="Arial"/>
              <a:ea typeface="Arial"/>
              <a:cs typeface="Arial"/>
            </a:endParaRPr>
          </a:p>
          <a:p>
            <a:pPr marL="457200" lvl="0" indent="-342900" algn="just">
              <a:lnSpc>
                <a:spcPct val="150000"/>
              </a:lnSpc>
              <a:spcBef>
                <a:spcPts val="0"/>
              </a:spcBef>
              <a:spcAft>
                <a:spcPts val="0"/>
              </a:spcAft>
              <a:buSzPts val="1800"/>
              <a:buFont typeface="Arial"/>
              <a:buChar char="●"/>
              <a:defRPr/>
            </a:pPr>
            <a:r>
              <a:rPr lang="es-PE" sz="2300" b="1" strike="sngStrike">
                <a:solidFill>
                  <a:schemeClr val="bg2">
                    <a:lumMod val="50000"/>
                  </a:schemeClr>
                </a:solidFill>
                <a:latin typeface="Arial"/>
                <a:ea typeface="Arial"/>
                <a:cs typeface="Arial"/>
              </a:rPr>
              <a:t>Delete:  </a:t>
            </a:r>
            <a:r>
              <a:rPr lang="es-PE" sz="2100" strike="sngStrike">
                <a:solidFill>
                  <a:schemeClr val="bg2">
                    <a:lumMod val="50000"/>
                  </a:schemeClr>
                </a:solidFill>
              </a:rPr>
              <a:t>Remueve registros del archivo.</a:t>
            </a:r>
          </a:p>
          <a:p>
            <a:pPr marL="114300" lvl="0" indent="0" algn="just">
              <a:spcBef>
                <a:spcPts val="0"/>
              </a:spcBef>
              <a:spcAft>
                <a:spcPts val="0"/>
              </a:spcAft>
              <a:buSzPts val="1800"/>
              <a:buNone/>
              <a:defRPr/>
            </a:pPr>
            <a:endParaRPr lang="es-PE">
              <a:solidFill>
                <a:schemeClr val="bg2">
                  <a:lumMod val="50000"/>
                </a:schemeClr>
              </a:solidFill>
              <a:latin typeface="Arial"/>
              <a:ea typeface="Arial"/>
              <a:cs typeface="Arial"/>
            </a:endParaRPr>
          </a:p>
          <a:p>
            <a:pPr marL="0" lvl="0" indent="0" algn="just">
              <a:spcBef>
                <a:spcPts val="600"/>
              </a:spcBef>
              <a:spcAft>
                <a:spcPts val="0"/>
              </a:spcAft>
              <a:buNone/>
              <a:defRPr/>
            </a:pPr>
            <a:endParaRPr>
              <a:solidFill>
                <a:srgbClr val="000000"/>
              </a:solidFill>
              <a:latin typeface="Arial"/>
              <a:ea typeface="Arial"/>
              <a:cs typeface="Arial"/>
            </a:endParaRPr>
          </a:p>
          <a:p>
            <a:pPr marL="0" lvl="0" indent="0" algn="l">
              <a:spcBef>
                <a:spcPts val="0"/>
              </a:spcBef>
              <a:spcAft>
                <a:spcPts val="1600"/>
              </a:spcAft>
              <a:buNone/>
              <a:defRPr/>
            </a:pPr>
            <a:endParaRPr sz="1200"/>
          </a:p>
        </p:txBody>
      </p:sp>
    </p:spTree>
  </p:cSld>
  <p:clrMapOvr>
    <a:masterClrMapping/>
  </p:clrMapOvr>
</p:sld>
</file>

<file path=ppt/theme/theme1.xml><?xml version="1.0" encoding="utf-8"?>
<a:theme xmlns:a="http://schemas.openxmlformats.org/drawingml/2006/main" name="Plantill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Plantilla</Template>
  <TotalTime>768</TotalTime>
  <Words>1862</Words>
  <Application>Microsoft Office PowerPoint</Application>
  <DocSecurity>0</DocSecurity>
  <PresentationFormat>Presentación en pantalla (16:9)</PresentationFormat>
  <Paragraphs>346</Paragraphs>
  <Slides>28</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28</vt:i4>
      </vt:variant>
    </vt:vector>
  </HeadingPairs>
  <TitlesOfParts>
    <vt:vector size="36" baseType="lpstr">
      <vt:lpstr>Arial</vt:lpstr>
      <vt:lpstr>Calibri</vt:lpstr>
      <vt:lpstr>Calibri Light</vt:lpstr>
      <vt:lpstr>Consolas</vt:lpstr>
      <vt:lpstr>Courier New</vt:lpstr>
      <vt:lpstr>Open Sans</vt:lpstr>
      <vt:lpstr>Verdana</vt:lpstr>
      <vt:lpstr>Plantilla</vt:lpstr>
      <vt:lpstr>File Organization</vt:lpstr>
      <vt:lpstr>Organización de Archivos</vt:lpstr>
      <vt:lpstr>Organización de Archivos</vt:lpstr>
      <vt:lpstr>Conceptos</vt:lpstr>
      <vt:lpstr>Conceptos</vt:lpstr>
      <vt:lpstr>Conceptos</vt:lpstr>
      <vt:lpstr>Conceptos</vt:lpstr>
      <vt:lpstr>Operaciones básicas en archivos</vt:lpstr>
      <vt:lpstr>Operaciones básicas en archivos</vt:lpstr>
      <vt:lpstr>Operaciones básicas en archivos en C++</vt:lpstr>
      <vt:lpstr>Organizando Registros en un Archivo</vt:lpstr>
      <vt:lpstr>Fixed-Length Records </vt:lpstr>
      <vt:lpstr>Operaciones básicas en archivos</vt:lpstr>
      <vt:lpstr>Operaciones básicas en archivos</vt:lpstr>
      <vt:lpstr>Fixed-Length Records </vt:lpstr>
      <vt:lpstr>Fixed-Length Records </vt:lpstr>
      <vt:lpstr>Fixed-Length Records </vt:lpstr>
      <vt:lpstr>Fixed-Length Records </vt:lpstr>
      <vt:lpstr>Fixed-Length Records </vt:lpstr>
      <vt:lpstr>Presentación de PowerPoint</vt:lpstr>
      <vt:lpstr>Variable-Length Records</vt:lpstr>
      <vt:lpstr>Variable-Length Records </vt:lpstr>
      <vt:lpstr>Variable-Length Records </vt:lpstr>
      <vt:lpstr>Variable-Length Records </vt:lpstr>
      <vt:lpstr>Variable-Length Records </vt:lpstr>
      <vt:lpstr>Variable-Length Records</vt:lpstr>
      <vt:lpstr>Variable-Length Records </vt:lpstr>
      <vt:lpstr>Variable-Length Records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 Organization</dc:title>
  <dc:subject/>
  <dc:creator/>
  <cp:keywords/>
  <dc:description/>
  <cp:lastModifiedBy>heider sanchez</cp:lastModifiedBy>
  <cp:revision>116</cp:revision>
  <dcterms:created xsi:type="dcterms:W3CDTF">2021-04-27T20:21:01Z</dcterms:created>
  <dcterms:modified xsi:type="dcterms:W3CDTF">2022-08-23T11:44:58Z</dcterms:modified>
  <cp:category/>
  <dc:identifier/>
  <cp:contentStatus/>
  <dc:language/>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1033-11.1.0.10161</vt:lpwstr>
  </property>
</Properties>
</file>